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66" r:id="rId4"/>
    <p:sldId id="299" r:id="rId5"/>
    <p:sldId id="262" r:id="rId6"/>
    <p:sldId id="278" r:id="rId7"/>
    <p:sldId id="339" r:id="rId8"/>
    <p:sldId id="340" r:id="rId9"/>
    <p:sldId id="361" r:id="rId10"/>
    <p:sldId id="284" r:id="rId11"/>
    <p:sldId id="366" r:id="rId12"/>
    <p:sldId id="364" r:id="rId13"/>
    <p:sldId id="365" r:id="rId14"/>
    <p:sldId id="367" r:id="rId15"/>
    <p:sldId id="312" r:id="rId16"/>
    <p:sldId id="313" r:id="rId17"/>
    <p:sldId id="362" r:id="rId18"/>
    <p:sldId id="353" r:id="rId19"/>
    <p:sldId id="261" r:id="rId20"/>
    <p:sldId id="292" r:id="rId21"/>
    <p:sldId id="294" r:id="rId22"/>
    <p:sldId id="363" r:id="rId23"/>
    <p:sldId id="324" r:id="rId24"/>
    <p:sldId id="354" r:id="rId25"/>
    <p:sldId id="29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bitha Varshini V" initials="S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45DDF00-A488-4FD1-B8A7-58B7EF10645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485AAC-BE3C-4B78-9ACF-EEE362302F84}"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485AAC-BE3C-4B78-9ACF-EEE362302F84}"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485AAC-BE3C-4B78-9ACF-EEE362302F84}" type="datetimeFigureOut">
              <a:rPr lang="en-IN" smtClean="0"/>
              <a:t>11-06-2021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45DDF00-A488-4FD1-B8A7-58B7EF10645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485AAC-BE3C-4B78-9ACF-EEE362302F84}" type="datetimeFigureOut">
              <a:rPr lang="en-IN" smtClean="0"/>
              <a:t>11-06-2021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85AAC-BE3C-4B78-9ACF-EEE362302F84}" type="datetimeFigureOut">
              <a:rPr lang="en-IN" smtClean="0"/>
              <a:t>11-06-2021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45DDF00-A488-4FD1-B8A7-58B7EF10645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485AAC-BE3C-4B78-9ACF-EEE362302F84}"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45DDF00-A488-4FD1-B8A7-58B7EF10645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D485AAC-BE3C-4B78-9ACF-EEE362302F84}" type="datetimeFigureOut">
              <a:rPr lang="en-IN" smtClean="0"/>
              <a:t>11-06-2021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45DDF00-A488-4FD1-B8A7-58B7EF10645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jpeg"/><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Layout" Target="../slideLayouts/slideLayout4.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2592925" y="624110"/>
            <a:ext cx="8911687" cy="1509490"/>
          </a:xfrm>
        </p:spPr>
        <p:txBody>
          <a:bodyPr>
            <a:noAutofit/>
          </a:bodyPr>
          <a:lstStyle/>
          <a:p>
            <a:pPr algn="ctr"/>
            <a:r>
              <a:rPr lang="en-US" sz="4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MEDICAL PRESCRIPTION   WRITING ROBOT</a:t>
            </a:r>
            <a:br>
              <a:rPr lang="en-IN" sz="4800" b="1" kern="0" dirty="0">
                <a:effectLst/>
                <a:latin typeface="Cambria" panose="02040503050406030204" pitchFamily="18" charset="0"/>
                <a:ea typeface="Times New Roman" panose="02020603050405020304" pitchFamily="18" charset="0"/>
              </a:rPr>
            </a:br>
            <a:endParaRPr lang="en-IN" sz="4800" dirty="0"/>
          </a:p>
        </p:txBody>
      </p:sp>
      <p:sp>
        <p:nvSpPr>
          <p:cNvPr id="17" name="Content Placeholder 16"/>
          <p:cNvSpPr>
            <a:spLocks noGrp="1"/>
          </p:cNvSpPr>
          <p:nvPr>
            <p:ph idx="1"/>
          </p:nvPr>
        </p:nvSpPr>
        <p:spPr>
          <a:xfrm>
            <a:off x="2209800" y="2621915"/>
            <a:ext cx="9648825" cy="4037965"/>
          </a:xfrm>
        </p:spPr>
        <p:txBody>
          <a:bodyPr>
            <a:normAutofit/>
          </a:bodyPr>
          <a:lstStyle/>
          <a:p>
            <a:pPr marL="0" indent="0" algn="ctr">
              <a:buNone/>
            </a:pPr>
            <a:r>
              <a:rPr lang="en-US" sz="2400" b="1" dirty="0">
                <a:latin typeface="Times New Roman" panose="02020603050405020304" pitchFamily="18" charset="0"/>
                <a:cs typeface="Times New Roman" panose="02020603050405020304" pitchFamily="18" charset="0"/>
              </a:rPr>
              <a:t>C16</a:t>
            </a:r>
          </a:p>
          <a:p>
            <a:pPr marL="0" indent="0" algn="ctr">
              <a:buNone/>
            </a:pPr>
            <a:r>
              <a:rPr lang="en-US" sz="2400" b="1" dirty="0">
                <a:latin typeface="Times New Roman" panose="02020603050405020304" pitchFamily="18" charset="0"/>
                <a:cs typeface="Times New Roman" panose="02020603050405020304" pitchFamily="18" charset="0"/>
              </a:rPr>
              <a:t>DOMAIN-EMBEDDED</a:t>
            </a:r>
            <a:endParaRPr lang="en-US" sz="2400" b="1" dirty="0"/>
          </a:p>
          <a:p>
            <a:pPr marL="0" indent="0" algn="ctr">
              <a:buNone/>
            </a:pPr>
            <a:r>
              <a:rPr lang="en-US" sz="2400" b="1" dirty="0"/>
              <a:t>   </a:t>
            </a:r>
            <a:r>
              <a:rPr lang="en-IN" altLang="en-US" sz="2400" b="1" dirty="0"/>
              <a:t>                          </a:t>
            </a:r>
            <a:r>
              <a:rPr lang="en-IN" altLang="en-US" sz="24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SUBITHA VARSHINI.V -211417104271</a:t>
            </a: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a:p>
            <a:pPr marL="0" indent="0" algn="ctr">
              <a:buNone/>
            </a:pP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VENNILA.D</a:t>
            </a:r>
            <a:r>
              <a:rPr lang="en-IN" altLang="en-US" sz="1600" b="1" dirty="0">
                <a:latin typeface="Times New Roman" panose="02020603050405020304" pitchFamily="18" charset="0"/>
                <a:cs typeface="Times New Roman" panose="02020603050405020304" pitchFamily="18" charset="0"/>
              </a:rPr>
              <a:t> - 211417104297</a:t>
            </a:r>
            <a:endParaRPr lang="en-US" sz="1600" b="1" dirty="0">
              <a:latin typeface="Times New Roman" panose="02020603050405020304" pitchFamily="18" charset="0"/>
              <a:cs typeface="Times New Roman" panose="02020603050405020304" pitchFamily="18" charset="0"/>
            </a:endParaRPr>
          </a:p>
          <a:p>
            <a:pPr marL="0" indent="0" algn="ctr">
              <a:buNone/>
            </a:pP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HARITHA.V </a:t>
            </a:r>
            <a:r>
              <a:rPr lang="en-IN" altLang="en-US" sz="1600" b="1" dirty="0">
                <a:latin typeface="Times New Roman" panose="02020603050405020304" pitchFamily="18" charset="0"/>
                <a:cs typeface="Times New Roman" panose="02020603050405020304" pitchFamily="18" charset="0"/>
              </a:rPr>
              <a:t>- 211417104319</a:t>
            </a:r>
          </a:p>
          <a:p>
            <a:pPr marL="0" indent="0" algn="ctr">
              <a:buNone/>
            </a:pPr>
            <a:endParaRPr lang="en-US" sz="1400" b="1" dirty="0">
              <a:latin typeface="Times New Roman" panose="02020603050405020304" pitchFamily="18" charset="0"/>
              <a:cs typeface="Times New Roman" panose="02020603050405020304" pitchFamily="18" charset="0"/>
            </a:endParaRPr>
          </a:p>
          <a:p>
            <a:pPr marL="0" indent="0" algn="ctr">
              <a:buNone/>
            </a:pPr>
            <a:r>
              <a:rPr lang="en-IN" b="1" dirty="0">
                <a:latin typeface="Times New Roman" panose="02020603050405020304" pitchFamily="18" charset="0"/>
                <a:cs typeface="Times New Roman" panose="02020603050405020304" pitchFamily="18" charset="0"/>
              </a:rPr>
              <a:t>                                                GUIDE :  Mrs.P.Deepa</a:t>
            </a:r>
          </a:p>
          <a:p>
            <a:pPr marL="0" indent="0" algn="ctr">
              <a:buNone/>
            </a:pPr>
            <a:r>
              <a:rPr lang="en-IN" b="1" dirty="0">
                <a:latin typeface="Times New Roman" panose="02020603050405020304" pitchFamily="18" charset="0"/>
                <a:cs typeface="Times New Roman" panose="02020603050405020304" pitchFamily="18" charset="0"/>
              </a:rPr>
              <a:t>                                                          Associate Prof, Dept of CSE</a:t>
            </a:r>
          </a:p>
          <a:p>
            <a:pPr marL="0" indent="0" algn="ctr">
              <a:buNone/>
            </a:pPr>
            <a:r>
              <a:rPr lang="en-IN" b="1" dirty="0">
                <a:latin typeface="Times New Roman" panose="02020603050405020304" pitchFamily="18" charset="0"/>
                <a:cs typeface="Times New Roman" panose="02020603050405020304" pitchFamily="18" charset="0"/>
              </a:rPr>
              <a:t>                                                               Panimalar Engineering College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117" y="2798064"/>
            <a:ext cx="3038539" cy="3278334"/>
          </a:xfrm>
          <a:prstGeom prst="rect">
            <a:avLst/>
          </a:prstGeom>
          <a:effectLst>
            <a:glow>
              <a:schemeClr val="accent1">
                <a:alpha val="50000"/>
              </a:schemeClr>
            </a:glow>
            <a:softEdge rad="5461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841" y="670763"/>
            <a:ext cx="9815771" cy="784812"/>
          </a:xfrm>
        </p:spPr>
        <p:txBody>
          <a:bodyPr/>
          <a:lstStyle/>
          <a:p>
            <a:pPr algn="ct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ODULES DESCRIPTION</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1838131" y="1904383"/>
            <a:ext cx="9666481" cy="4516120"/>
          </a:xfrm>
        </p:spPr>
        <p:txBody>
          <a:bodyPr>
            <a:noAutofit/>
          </a:bodyPr>
          <a:lstStyle/>
          <a:p>
            <a:pPr marL="0" lvl="0" indent="0">
              <a:lnSpc>
                <a:spcPct val="106000"/>
              </a:lnSpc>
              <a:spcAft>
                <a:spcPts val="800"/>
              </a:spcAft>
              <a:buNone/>
            </a:pPr>
            <a:r>
              <a:rPr lang="en-US" sz="1800" b="1" dirty="0">
                <a:effectLst/>
                <a:latin typeface="Times New Roman" panose="02020603050405020304" pitchFamily="18" charset="0"/>
                <a:ea typeface="Times New Roman" panose="02020603050405020304" pitchFamily="18" charset="0"/>
              </a:rPr>
              <a:t>BLUETOOTH MODULE :</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Bluetooth is a telecommunications industry specification that describes how mobile phones, computers, and personal digital assistants (PDAs) can be easily interconnected using a short-range wireless connection.</a:t>
            </a:r>
          </a:p>
          <a:p>
            <a:pPr marL="457200" algn="just"/>
            <a:endParaRPr lang="en-US" dirty="0">
              <a:latin typeface="Times New Roman" panose="02020603050405020304" pitchFamily="18" charset="0"/>
              <a:cs typeface="Times New Roman" panose="02020603050405020304" pitchFamily="18" charset="0"/>
            </a:endParaRPr>
          </a:p>
          <a:p>
            <a:pPr marL="457200"/>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C8304F6-1BA4-4FE9-954E-2EEDB8AA5A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91246" y="3958537"/>
            <a:ext cx="3610960" cy="19943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AAAF-2B72-4587-89B3-A89D0C11914A}"/>
              </a:ext>
            </a:extLst>
          </p:cNvPr>
          <p:cNvSpPr>
            <a:spLocks noGrp="1"/>
          </p:cNvSpPr>
          <p:nvPr>
            <p:ph idx="4294967295"/>
          </p:nvPr>
        </p:nvSpPr>
        <p:spPr>
          <a:xfrm>
            <a:off x="2184918" y="1110440"/>
            <a:ext cx="8915400" cy="5221287"/>
          </a:xfrm>
        </p:spPr>
        <p:txBody>
          <a:bodyPr/>
          <a:lstStyle/>
          <a:p>
            <a:pPr marL="0" lvl="0" indent="0" algn="just">
              <a:lnSpc>
                <a:spcPct val="106000"/>
              </a:lnSpc>
              <a:spcAft>
                <a:spcPts val="800"/>
              </a:spcAft>
              <a:buNone/>
            </a:pPr>
            <a:r>
              <a:rPr lang="en-US" sz="1800" b="1" dirty="0">
                <a:effectLst/>
                <a:latin typeface="Times New Roman" panose="02020603050405020304" pitchFamily="18" charset="0"/>
                <a:ea typeface="Times New Roman" panose="02020603050405020304" pitchFamily="18" charset="0"/>
              </a:rPr>
              <a:t>ATMega328 MICRO CONTROLLER </a:t>
            </a:r>
            <a:r>
              <a:rPr lang="en-IN" b="1" dirty="0">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The Atmel AVR core combines a rich instruction set with 32 general purpose working registers.  All the 32 registers are directly connected to the Arithmetic Logic Unit (ALU), allowing two independent registers to be accessed in a single instruction executed in one clock cycle.	</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The resulting architecture is more code efficient while achieving throughputs up to ten times faster than conventional CISC microcontrollers.</a:t>
            </a:r>
            <a:endParaRPr lang="en-IN" dirty="0"/>
          </a:p>
        </p:txBody>
      </p:sp>
    </p:spTree>
    <p:extLst>
      <p:ext uri="{BB962C8B-B14F-4D97-AF65-F5344CB8AC3E}">
        <p14:creationId xmlns:p14="http://schemas.microsoft.com/office/powerpoint/2010/main" val="3544398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2E71E-EEEC-415C-A937-EE31DBBBB4F5}"/>
              </a:ext>
            </a:extLst>
          </p:cNvPr>
          <p:cNvSpPr>
            <a:spLocks noGrp="1"/>
          </p:cNvSpPr>
          <p:nvPr>
            <p:ph idx="4294967295"/>
          </p:nvPr>
        </p:nvSpPr>
        <p:spPr>
          <a:xfrm>
            <a:off x="2175588" y="967271"/>
            <a:ext cx="8915400" cy="5022981"/>
          </a:xfrm>
        </p:spPr>
        <p:txBody>
          <a:bodyPr/>
          <a:lstStyle/>
          <a:p>
            <a:pPr marL="0" lvl="0" indent="0" algn="just">
              <a:lnSpc>
                <a:spcPct val="106000"/>
              </a:lnSpc>
              <a:spcAft>
                <a:spcPts val="800"/>
              </a:spcAft>
              <a:buNone/>
              <a:tabLst>
                <a:tab pos="819150" algn="l"/>
              </a:tabLst>
            </a:pPr>
            <a:r>
              <a:rPr lang="en-US" sz="1800" b="1" dirty="0">
                <a:effectLst/>
                <a:latin typeface="Times New Roman" panose="02020603050405020304" pitchFamily="18" charset="0"/>
                <a:ea typeface="Times New Roman" panose="02020603050405020304" pitchFamily="18" charset="0"/>
              </a:rPr>
              <a:t>LCD </a:t>
            </a:r>
            <a:r>
              <a:rPr lang="en-IN" b="1" dirty="0">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LCD stands for Liquid Crystal Display. LCD is finding wide spread use replacing LEDs (seven segment LEDs or other multi segment LEDs)</a:t>
            </a: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The components are “specialized” for being used with the microcontrollers, which means that they cannot be activated by standard IC circuits. They are used for writing different messages on a miniature LCD.</a:t>
            </a:r>
          </a:p>
          <a:p>
            <a:pPr marL="0" indent="0" algn="just">
              <a:lnSpc>
                <a:spcPct val="150000"/>
              </a:lnSpc>
              <a:spcAft>
                <a:spcPts val="1000"/>
              </a:spcAft>
              <a:buNone/>
            </a:pP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pic>
        <p:nvPicPr>
          <p:cNvPr id="4" name="Picture 3">
            <a:extLst>
              <a:ext uri="{FF2B5EF4-FFF2-40B4-BE49-F238E27FC236}">
                <a16:creationId xmlns:a16="http://schemas.microsoft.com/office/drawing/2014/main" id="{D37AA90D-3780-4B0E-BB1B-1B86CC9452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99214" y="4320966"/>
            <a:ext cx="4068147" cy="1129030"/>
          </a:xfrm>
          <a:prstGeom prst="rect">
            <a:avLst/>
          </a:prstGeom>
          <a:noFill/>
          <a:ln>
            <a:noFill/>
          </a:ln>
        </p:spPr>
      </p:pic>
    </p:spTree>
    <p:extLst>
      <p:ext uri="{BB962C8B-B14F-4D97-AF65-F5344CB8AC3E}">
        <p14:creationId xmlns:p14="http://schemas.microsoft.com/office/powerpoint/2010/main" val="1734904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F97DC-DA50-4DA2-84B8-92892FFFD2B5}"/>
              </a:ext>
            </a:extLst>
          </p:cNvPr>
          <p:cNvSpPr>
            <a:spLocks noGrp="1"/>
          </p:cNvSpPr>
          <p:nvPr>
            <p:ph idx="4294967295"/>
          </p:nvPr>
        </p:nvSpPr>
        <p:spPr>
          <a:xfrm>
            <a:off x="2166257" y="1060579"/>
            <a:ext cx="8915400" cy="5330890"/>
          </a:xfrm>
        </p:spPr>
        <p:txBody>
          <a:bodyPr/>
          <a:lstStyle/>
          <a:p>
            <a:pPr marL="0" lvl="0" indent="0">
              <a:lnSpc>
                <a:spcPct val="106000"/>
              </a:lnSpc>
              <a:spcAft>
                <a:spcPts val="800"/>
              </a:spcAft>
              <a:buNone/>
            </a:pPr>
            <a:r>
              <a:rPr lang="en-US" sz="1800" b="1" dirty="0">
                <a:effectLst/>
                <a:latin typeface="Times New Roman" panose="02020603050405020304" pitchFamily="18" charset="0"/>
                <a:ea typeface="Times New Roman" panose="02020603050405020304" pitchFamily="18" charset="0"/>
              </a:rPr>
              <a:t>STEPPER MOTOR</a:t>
            </a:r>
            <a:r>
              <a:rPr lang="en-IN" dirty="0">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Stepper motor (also called as step motor) is basically a brushless DC motor, whose rotor rotates through a fixed angular step in response to input current pulse. That means, the full rotation of the rotor is divided into equal number of steps, and rotor rotates through one step for each current pulse.</a:t>
            </a:r>
            <a:endParaRPr lang="en-IN" dirty="0"/>
          </a:p>
        </p:txBody>
      </p:sp>
      <p:pic>
        <p:nvPicPr>
          <p:cNvPr id="4" name="Picture 3">
            <a:extLst>
              <a:ext uri="{FF2B5EF4-FFF2-40B4-BE49-F238E27FC236}">
                <a16:creationId xmlns:a16="http://schemas.microsoft.com/office/drawing/2014/main" id="{5E0D4155-F4A6-4D8C-ACB1-A5A90CF0EA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38741" y="3764643"/>
            <a:ext cx="3714517" cy="2148373"/>
          </a:xfrm>
          <a:prstGeom prst="rect">
            <a:avLst/>
          </a:prstGeom>
          <a:noFill/>
          <a:ln>
            <a:noFill/>
          </a:ln>
        </p:spPr>
      </p:pic>
    </p:spTree>
    <p:extLst>
      <p:ext uri="{BB962C8B-B14F-4D97-AF65-F5344CB8AC3E}">
        <p14:creationId xmlns:p14="http://schemas.microsoft.com/office/powerpoint/2010/main" val="213182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7A0B5A-3E86-45AF-B926-014D5E020557}"/>
              </a:ext>
            </a:extLst>
          </p:cNvPr>
          <p:cNvSpPr>
            <a:spLocks noGrp="1"/>
          </p:cNvSpPr>
          <p:nvPr>
            <p:ph idx="4294967295"/>
          </p:nvPr>
        </p:nvSpPr>
        <p:spPr>
          <a:xfrm>
            <a:off x="2147597" y="948612"/>
            <a:ext cx="8915400" cy="5489510"/>
          </a:xfrm>
        </p:spPr>
        <p:txBody>
          <a:bodyPr/>
          <a:lstStyle/>
          <a:p>
            <a:pPr marL="0" indent="0" algn="just">
              <a:lnSpc>
                <a:spcPct val="150000"/>
              </a:lnSpc>
              <a:spcAft>
                <a:spcPts val="1000"/>
              </a:spcAft>
              <a:buNone/>
              <a:tabLst>
                <a:tab pos="695325" algn="l"/>
              </a:tabLst>
            </a:pPr>
            <a:r>
              <a:rPr lang="en-US" sz="1800" b="1" dirty="0">
                <a:effectLst/>
                <a:latin typeface="Times New Roman" panose="02020603050405020304" pitchFamily="18" charset="0"/>
                <a:ea typeface="Times New Roman" panose="02020603050405020304" pitchFamily="18" charset="0"/>
              </a:rPr>
              <a:t>SERVO MOTOR :</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rPr>
              <a:t>A servo motor allows precise control of linear or angular position, speed. And it is a rotary actuator. It involves a sensor which is coupled to a motor for location feedback. It also requires a servo driver to send the feedback about the PWM signals. It refers to a motor appropriate for use in a closed-loop control system.</a:t>
            </a:r>
            <a:endParaRPr lang="en-IN" dirty="0"/>
          </a:p>
        </p:txBody>
      </p:sp>
      <p:pic>
        <p:nvPicPr>
          <p:cNvPr id="4" name="Picture 3">
            <a:extLst>
              <a:ext uri="{FF2B5EF4-FFF2-40B4-BE49-F238E27FC236}">
                <a16:creationId xmlns:a16="http://schemas.microsoft.com/office/drawing/2014/main" id="{5F2FAE23-CFF9-41EA-8C74-DAFD956308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35496" y="3693367"/>
            <a:ext cx="4121007" cy="1973819"/>
          </a:xfrm>
          <a:prstGeom prst="rect">
            <a:avLst/>
          </a:prstGeom>
          <a:noFill/>
          <a:ln>
            <a:noFill/>
          </a:ln>
        </p:spPr>
      </p:pic>
    </p:spTree>
    <p:extLst>
      <p:ext uri="{BB962C8B-B14F-4D97-AF65-F5344CB8AC3E}">
        <p14:creationId xmlns:p14="http://schemas.microsoft.com/office/powerpoint/2010/main" val="238734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SCREENSHOTS OF WORKDONE</a:t>
            </a:r>
          </a:p>
        </p:txBody>
      </p:sp>
      <p:sp>
        <p:nvSpPr>
          <p:cNvPr id="5" name="Content Placeholder 4"/>
          <p:cNvSpPr>
            <a:spLocks noGrp="1"/>
          </p:cNvSpPr>
          <p:nvPr>
            <p:ph sz="half" idx="1"/>
          </p:nvPr>
        </p:nvSpPr>
        <p:spPr>
          <a:xfrm>
            <a:off x="2588895" y="1419031"/>
            <a:ext cx="8507730" cy="5088890"/>
          </a:xfrm>
        </p:spPr>
        <p:txBody>
          <a:bodyPr/>
          <a:lstStyle/>
          <a:p>
            <a:pPr marL="0" indent="0" algn="l">
              <a:buNone/>
            </a:pPr>
            <a:endParaRPr lang="en-IN" altLang="en-US" sz="2400" b="1" dirty="0">
              <a:latin typeface="Times New Roman" panose="02020603050405020304" pitchFamily="18" charset="0"/>
              <a:cs typeface="Times New Roman" panose="02020603050405020304" pitchFamily="18" charset="0"/>
            </a:endParaRPr>
          </a:p>
          <a:p>
            <a:pPr marL="0" indent="0" algn="l">
              <a:buNone/>
            </a:pPr>
            <a:r>
              <a:rPr lang="en-IN" altLang="en-US" sz="2400" b="1" dirty="0">
                <a:latin typeface="Times New Roman" panose="02020603050405020304" pitchFamily="18" charset="0"/>
                <a:cs typeface="Times New Roman" panose="02020603050405020304" pitchFamily="18" charset="0"/>
              </a:rPr>
              <a:t>                               VOICE RECOGNITION</a:t>
            </a:r>
          </a:p>
          <a:p>
            <a:pPr marL="0" indent="0" algn="ctr">
              <a:buNone/>
            </a:pPr>
            <a:endParaRPr lang="en-IN" altLang="en-US" sz="2400" b="1" dirty="0">
              <a:latin typeface="Times New Roman" panose="02020603050405020304" pitchFamily="18" charset="0"/>
              <a:cs typeface="Times New Roman" panose="02020603050405020304" pitchFamily="18" charset="0"/>
            </a:endParaRPr>
          </a:p>
        </p:txBody>
      </p:sp>
      <p:pic>
        <p:nvPicPr>
          <p:cNvPr id="47" name="Picture 4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80319" y="2690590"/>
            <a:ext cx="6214188" cy="36635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0156" y="577457"/>
            <a:ext cx="8911687" cy="1280890"/>
          </a:xfrm>
        </p:spPr>
        <p:txBody>
          <a:bodyPr/>
          <a:lstStyle/>
          <a:p>
            <a:pPr algn="ct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 SWITCHES</a:t>
            </a:r>
          </a:p>
        </p:txBody>
      </p:sp>
      <p:pic>
        <p:nvPicPr>
          <p:cNvPr id="49" name="Picture 49"/>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265714" y="1712427"/>
            <a:ext cx="6363478" cy="4324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361" y="260217"/>
            <a:ext cx="8911687" cy="1280890"/>
          </a:xfrm>
        </p:spPr>
        <p:txBody>
          <a:bodyPr/>
          <a:lstStyle/>
          <a:p>
            <a:pPr algn="ctr"/>
            <a:b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IN" altLang="en-US" sz="24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PRESCRIPTION WRITING</a:t>
            </a:r>
          </a:p>
        </p:txBody>
      </p:sp>
      <p:pic>
        <p:nvPicPr>
          <p:cNvPr id="50" name="Picture 50"/>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322444" y="1957101"/>
            <a:ext cx="6595997" cy="412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4294967295"/>
          </p:nvPr>
        </p:nvSpPr>
        <p:spPr>
          <a:xfrm>
            <a:off x="3341524" y="651880"/>
            <a:ext cx="6008688" cy="836612"/>
          </a:xfrm>
        </p:spPr>
        <p:txBody>
          <a:bodyPr>
            <a:noAutofit/>
          </a:bodyPr>
          <a:lstStyle/>
          <a:p>
            <a:pPr marL="0" indent="0">
              <a:buNone/>
            </a:pPr>
            <a:r>
              <a:rPr lang="en-IN" altLang="en-US" sz="2700" b="1" dirty="0">
                <a:latin typeface="Times New Roman" panose="02020603050405020304" pitchFamily="18" charset="0"/>
                <a:cs typeface="Times New Roman" panose="02020603050405020304" pitchFamily="18" charset="0"/>
              </a:rPr>
              <a:t>         </a:t>
            </a:r>
            <a:r>
              <a:rPr lang="en-IN" altLang="en-US" sz="2400" b="1" dirty="0">
                <a:latin typeface="Times New Roman" panose="02020603050405020304" pitchFamily="18" charset="0"/>
                <a:cs typeface="Times New Roman" panose="02020603050405020304" pitchFamily="18" charset="0"/>
              </a:rPr>
              <a:t>FULL HARDWARE MODULE</a:t>
            </a:r>
          </a:p>
        </p:txBody>
      </p:sp>
      <p:pic>
        <p:nvPicPr>
          <p:cNvPr id="51" name="image4.jpeg"/>
          <p:cNvPicPr>
            <a:picLocks noGrp="1" noChangeAspect="1"/>
          </p:cNvPicPr>
          <p:nvPr>
            <p:ph sz="half" idx="4294967295"/>
          </p:nvPr>
        </p:nvPicPr>
        <p:blipFill>
          <a:blip r:embed="rId2" cstate="print"/>
          <a:stretch>
            <a:fillRect/>
          </a:stretch>
        </p:blipFill>
        <p:spPr>
          <a:xfrm>
            <a:off x="3127860" y="1987033"/>
            <a:ext cx="6436017" cy="40498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696" y="624110"/>
            <a:ext cx="8574832" cy="1280890"/>
          </a:xfrm>
        </p:spPr>
        <p:txBody>
          <a:bodyPr>
            <a:scene3d>
              <a:camera prst="orthographicFront"/>
              <a:lightRig rig="threePt" dir="t"/>
            </a:scene3d>
          </a:bodyPr>
          <a:lstStyle/>
          <a:p>
            <a:pPr algn="ctr"/>
            <a:r>
              <a:rPr lang="en-US"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ADVANTAGES</a:t>
            </a:r>
            <a:r>
              <a:rPr lang="en-US" b="1"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2508599" y="1990038"/>
            <a:ext cx="8996013" cy="3515023"/>
          </a:xfrm>
        </p:spPr>
        <p:txBody>
          <a:bodyPr>
            <a:normAutofit/>
          </a:bodyPr>
          <a:lstStyle/>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Automation is implemented and thus the data collection and analysis is made easier</a:t>
            </a:r>
          </a:p>
          <a:p>
            <a:pPr algn="just">
              <a:buFont typeface="Arial" panose="020B0604020202020204" pitchFamily="34" charset="0"/>
              <a:buChar char="•"/>
            </a:pPr>
            <a:r>
              <a:rPr 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Accuracy</a:t>
            </a: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Optimized character axis</a:t>
            </a: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Cost effective approach</a:t>
            </a: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buFont typeface="Arial" panose="020B0604020202020204" pitchFamily="34" charset="0"/>
              <a:buChar char="•"/>
            </a:pP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Time consumption is saved</a:t>
            </a:r>
            <a:endParaRPr lang="en-IN"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6580" y="528702"/>
            <a:ext cx="9657715" cy="903224"/>
          </a:xfrm>
        </p:spPr>
        <p:txBody>
          <a:bodyPr/>
          <a:lstStyle/>
          <a:p>
            <a:pPr algn="ctr"/>
            <a:r>
              <a:rPr lang="en-IN" altLang="en-US" dirty="0">
                <a:ln w="13462">
                  <a:solidFill>
                    <a:sysClr val="windowText" lastClr="000000"/>
                  </a:solidFill>
                  <a:prstDash val="solid"/>
                </a:ln>
                <a:solidFill>
                  <a:schemeClr val="tx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846580" y="1548882"/>
            <a:ext cx="9657715" cy="4889240"/>
          </a:xfrm>
        </p:spPr>
        <p:txBody>
          <a:bodyPr>
            <a:noAutofit/>
          </a:bodyPr>
          <a:lstStyle/>
          <a:p>
            <a:pPr marL="628650" indent="-285750" algn="just">
              <a:lnSpc>
                <a:spcPct val="150000"/>
              </a:lnSpc>
              <a:spcAft>
                <a:spcPts val="1000"/>
              </a:spcAft>
              <a:buFont typeface="Wingdings" panose="05000000000000000000" charset="0"/>
              <a:buChar char="v"/>
            </a:pPr>
            <a:r>
              <a:rPr lang="en-IN"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sym typeface="+mn-ea"/>
              </a:rPr>
              <a:t>The approach is to design rapid and fluid movements of a universal robot to perform robot writing mimicking the doctor prescription writing when signing and the trajectory.</a:t>
            </a:r>
            <a:endParaRPr lang="en-IN"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285750" algn="just">
              <a:lnSpc>
                <a:spcPct val="150000"/>
              </a:lnSpc>
              <a:spcAft>
                <a:spcPts val="1000"/>
              </a:spcAft>
              <a:buFont typeface="Wingdings" panose="05000000000000000000" charset="0"/>
              <a:buChar char="v"/>
            </a:pPr>
            <a:r>
              <a:rPr lang="en-IN" dirty="0">
                <a:solidFill>
                  <a:schemeClr val="accent1"/>
                </a:solidFill>
                <a:effectLst/>
                <a:latin typeface="Times New Roman" panose="02020603050405020304" pitchFamily="18" charset="0"/>
                <a:ea typeface="SimSun" panose="02010600030101010101" pitchFamily="2" charset="-122"/>
                <a:cs typeface="Times New Roman" panose="02020603050405020304" pitchFamily="18" charset="0"/>
                <a:sym typeface="+mn-ea"/>
              </a:rPr>
              <a:t>Reading a doctor’s handwritten prescription is a challenge that most patie</a:t>
            </a:r>
            <a:r>
              <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sym typeface="+mn-ea"/>
              </a:rPr>
              <a:t>nts and some pharmacists face; an issue that, in some cases, this lead to negative consequences due to wrong deciphering of the prescription. Part of the reason why doctor's prescriptions are so difficult to decipher is that doctors make use of Latin abbreviations and medical terminology that most people don't understand. </a:t>
            </a:r>
            <a:endPar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285750" algn="just">
              <a:lnSpc>
                <a:spcPct val="150000"/>
              </a:lnSpc>
              <a:spcAft>
                <a:spcPts val="1000"/>
              </a:spcAft>
              <a:buFont typeface="Wingdings" panose="05000000000000000000" charset="0"/>
              <a:buChar char="v"/>
            </a:pPr>
            <a:r>
              <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sym typeface="+mn-ea"/>
              </a:rPr>
              <a:t>To perform the task, on-line human signing standards are created first. Robot writing task is performed using these standards after that and robot signatures are acquired as a result. Finally, recommendations of robot motion improvement are given.</a:t>
            </a:r>
            <a:r>
              <a:rPr lang="en-US"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sym typeface="+mn-ea"/>
              </a:rPr>
              <a:t> </a:t>
            </a:r>
            <a:endParaRPr lang="en-IN"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just">
              <a:buNone/>
            </a:pPr>
            <a:endParaRPr lang="en-IN" sz="2400" dirty="0">
              <a:solidFill>
                <a:schemeClr val="accent1"/>
              </a:solidFill>
              <a:effectLst/>
              <a:latin typeface="Times New Roman" panose="02020603050405020304" pitchFamily="18" charset="0"/>
              <a:ea typeface="Microsoft JhengHei" panose="020B0604030504040204" charset="-12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41" y="716902"/>
            <a:ext cx="9479869" cy="1280890"/>
          </a:xfrm>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2202005" y="1997792"/>
            <a:ext cx="9125339" cy="4236098"/>
          </a:xfrm>
        </p:spPr>
        <p:txBody>
          <a:bodyPr>
            <a:normAutofit/>
          </a:bodyPr>
          <a:lstStyle/>
          <a:p>
            <a:pPr marL="36830" indent="0" algn="just">
              <a:lnSpc>
                <a:spcPct val="150000"/>
              </a:lnSpc>
              <a:buNone/>
            </a:pPr>
            <a:r>
              <a:rPr lang="en-IN" sz="2000" dirty="0">
                <a:latin typeface="Times New Roman" panose="02020603050405020304" pitchFamily="18" charset="0"/>
                <a:cs typeface="Times New Roman" panose="02020603050405020304" pitchFamily="18" charset="0"/>
              </a:rPr>
              <a:t>In our project the writing speed is slow since we use the servo motor. So, In order to increase the speed we can use the DSP (Digital Signal Processing) in future if needed. Even it can be used for handicapped people during their examination. The people who can’t write can use this instead of depending on some other people.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43" y="624110"/>
            <a:ext cx="9479869" cy="1280890"/>
          </a:xfrm>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2202024" y="1716833"/>
            <a:ext cx="9302588" cy="5141167"/>
          </a:xfrm>
        </p:spPr>
        <p:txBody>
          <a:bodyPr>
            <a:noAutofit/>
          </a:bodyPr>
          <a:lstStyle/>
          <a:p>
            <a:pPr marL="36830" indent="0" algn="just">
              <a:lnSpc>
                <a:spcPct val="150000"/>
              </a:lnSpc>
              <a:buFont typeface="Wingdings" panose="05000000000000000000" charset="0"/>
              <a:buNone/>
            </a:pPr>
            <a:r>
              <a:rPr lang="en-IN" sz="2000" dirty="0">
                <a:latin typeface="Times New Roman" panose="02020603050405020304" pitchFamily="18" charset="0"/>
                <a:cs typeface="Times New Roman" panose="02020603050405020304" pitchFamily="18" charset="0"/>
              </a:rPr>
              <a:t>In this paper, our approach is to discover a robot that can write a medical prescription what doctor says in mobile app, so that the patients and the pharmacists can understand what is written in the prescription. now the patients can take the correct medicine and the pharmacist can give the right medicine. we present a method to design rapid and fluid movements of a universal robot to perform robot writing mimicking the kinematics and trajectory of human handwritten signatures. The handwriting specimen acquisition, writing specimen processing, robot writing and comparison of on-line human and robot signatures are the phases of the experimental research performed.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726" y="581864"/>
            <a:ext cx="8911687" cy="1280890"/>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PUBLICATIONS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40157" y="2313992"/>
            <a:ext cx="6906684" cy="3793173"/>
          </a:xfrm>
        </p:spPr>
        <p:txBody>
          <a:bodyPr>
            <a:normAutofit/>
          </a:bodyPr>
          <a:lstStyle/>
          <a:p>
            <a:r>
              <a:rPr lang="en-US" sz="2000" dirty="0">
                <a:latin typeface="Times New Roman" panose="02020603050405020304" pitchFamily="18" charset="0"/>
                <a:cs typeface="Times New Roman" panose="02020603050405020304" pitchFamily="18" charset="0"/>
              </a:rPr>
              <a:t>Journal Name : IJCST</a:t>
            </a:r>
          </a:p>
          <a:p>
            <a:r>
              <a:rPr lang="en-US" sz="2000" dirty="0">
                <a:latin typeface="Times New Roman" panose="02020603050405020304" pitchFamily="18" charset="0"/>
                <a:cs typeface="Times New Roman" panose="02020603050405020304" pitchFamily="18" charset="0"/>
              </a:rPr>
              <a:t>Title                : MEDIROBO - A Medical Prescription                </a:t>
            </a:r>
          </a:p>
          <a:p>
            <a:pPr marL="0" indent="0">
              <a:buNone/>
            </a:pPr>
            <a:r>
              <a:rPr lang="en-US" sz="2000" dirty="0">
                <a:latin typeface="Times New Roman" panose="02020603050405020304" pitchFamily="18" charset="0"/>
                <a:cs typeface="Times New Roman" panose="02020603050405020304" pitchFamily="18" charset="0"/>
              </a:rPr>
              <a:t>                               Writing Robot</a:t>
            </a:r>
          </a:p>
          <a:p>
            <a:r>
              <a:rPr lang="en-US" sz="2000" dirty="0">
                <a:latin typeface="Times New Roman" panose="02020603050405020304" pitchFamily="18" charset="0"/>
                <a:cs typeface="Times New Roman" panose="02020603050405020304" pitchFamily="18" charset="0"/>
              </a:rPr>
              <a:t>Volume           : Volume 9</a:t>
            </a:r>
          </a:p>
          <a:p>
            <a:r>
              <a:rPr lang="en-US" sz="2000" dirty="0">
                <a:latin typeface="Times New Roman" panose="02020603050405020304" pitchFamily="18" charset="0"/>
                <a:cs typeface="Times New Roman" panose="02020603050405020304" pitchFamily="18" charset="0"/>
              </a:rPr>
              <a:t>Issue               : Issue Number 2</a:t>
            </a:r>
          </a:p>
          <a:p>
            <a:r>
              <a:rPr lang="en-IN" sz="2000" dirty="0">
                <a:latin typeface="Times New Roman" panose="02020603050405020304" pitchFamily="18" charset="0"/>
                <a:cs typeface="Times New Roman" panose="02020603050405020304" pitchFamily="18" charset="0"/>
              </a:rPr>
              <a:t>Year                : 2021</a:t>
            </a:r>
          </a:p>
          <a:p>
            <a:r>
              <a:rPr lang="en-IN" sz="2000" dirty="0">
                <a:latin typeface="Times New Roman" panose="02020603050405020304" pitchFamily="18" charset="0"/>
                <a:cs typeface="Times New Roman" panose="02020603050405020304" pitchFamily="18" charset="0"/>
              </a:rPr>
              <a:t>Link                : http://www.ijcstjournal.org/current-issue.html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146" y="1923662"/>
            <a:ext cx="3060408" cy="37120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132" y="624110"/>
            <a:ext cx="8686800" cy="1280890"/>
          </a:xfrm>
        </p:spPr>
        <p:txBody>
          <a:bodyPr/>
          <a:lstStyle/>
          <a:p>
            <a:pPr algn="ctr"/>
            <a:r>
              <a:rPr lang="en-IN"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2043404" y="1707502"/>
            <a:ext cx="9451910" cy="4596778"/>
          </a:xfrm>
        </p:spPr>
        <p:txBody>
          <a:bodyPr>
            <a:noAutofit/>
          </a:bodyPr>
          <a:lstStyle/>
          <a:p>
            <a:pPr marL="36830" indent="0" algn="just">
              <a:buNone/>
            </a:pPr>
            <a:r>
              <a:rPr lang="en-IN" sz="1900" dirty="0">
                <a:latin typeface="Times New Roman" panose="02020603050405020304" pitchFamily="18" charset="0"/>
                <a:cs typeface="Times New Roman" panose="02020603050405020304" pitchFamily="18" charset="0"/>
              </a:rPr>
              <a:t>[1] Roger Achkar, Khodor Ghayad, Rayan Haidar, Swasan Saleh, Rana Al Hajj,”Medical Handwritten Prescription Recognition Using CRNN “,IEEE (2019).</a:t>
            </a:r>
          </a:p>
          <a:p>
            <a:pPr marL="36830" indent="0" algn="just">
              <a:buNone/>
            </a:pPr>
            <a:r>
              <a:rPr lang="en-IN" sz="1900" dirty="0">
                <a:latin typeface="Times New Roman" panose="02020603050405020304" pitchFamily="18" charset="0"/>
                <a:cs typeface="Times New Roman" panose="02020603050405020304" pitchFamily="18" charset="0"/>
              </a:rPr>
              <a:t>[2] Kanstantsi Miatliuk,Adam Wolniakkowski,Moises Diaz,Jose J.Quintana,Miguel A.Ferrer,”Universal Robot Employement to mimic human writing”,IEEE(2019).</a:t>
            </a:r>
          </a:p>
          <a:p>
            <a:pPr marL="36830" indent="0" algn="just">
              <a:buNone/>
            </a:pPr>
            <a:r>
              <a:rPr lang="en-IN" sz="1900" dirty="0">
                <a:latin typeface="Times New Roman" panose="02020603050405020304" pitchFamily="18" charset="0"/>
                <a:cs typeface="Times New Roman" panose="02020603050405020304" pitchFamily="18" charset="0"/>
              </a:rPr>
              <a:t>[3] B. Moysset, C. Kermorvant, and C. Wolf proposes“Full-page text recognition: Learning where to start and when to stop,”arXiv: 1704, 08628, 2017.</a:t>
            </a:r>
          </a:p>
          <a:p>
            <a:pPr marL="36830" indent="0" algn="just">
              <a:buNone/>
            </a:pPr>
            <a:r>
              <a:rPr lang="en-IN" sz="1900" dirty="0">
                <a:latin typeface="Times New Roman" panose="02020603050405020304" pitchFamily="18" charset="0"/>
                <a:cs typeface="Times New Roman" panose="02020603050405020304" pitchFamily="18" charset="0"/>
              </a:rPr>
              <a:t>[4] T. Bluche demonstrates“Joint line Segmentation and transcription for end-to- end handwritten paragraph recognition,” in Advances in Neural Information Processing Systems, 2016, pp.</a:t>
            </a:r>
          </a:p>
          <a:p>
            <a:pPr marL="36830" indent="0" algn="just">
              <a:buNone/>
            </a:pPr>
            <a:r>
              <a:rPr lang="en-IN" sz="1900" dirty="0">
                <a:latin typeface="Times New Roman" panose="02020603050405020304" pitchFamily="18" charset="0"/>
                <a:cs typeface="Times New Roman" panose="02020603050405020304" pitchFamily="18" charset="0"/>
              </a:rPr>
              <a:t>[5] P. Voigtlaender, P. Doetsch, and H. Hey publish about “Handwriting recognition with large multidimensional long short-term memory recurrent neural networks,” in Frontiers in Handwriting Recognition inyear 2016.15th international Conference on. IEEE, 2016.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90056" y="1273175"/>
            <a:ext cx="9227977" cy="4864100"/>
          </a:xfrm>
        </p:spPr>
        <p:txBody>
          <a:bodyPr>
            <a:noAutofit/>
          </a:bodyPr>
          <a:lstStyle/>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[6] Youssef Harkouss and Roger Achkar have published a paper “The Accurate wavelet neural network for the efficient controlling of an active magnetic bearing system” 2010.</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[7] George Abou Kassm and Roger Achkar demonstrates Apr cnn cascade and adaptive deskewing. Procedia Computer Science, 114:296–303, 2017.</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[8] M. Diaz, M. A. Ferrer and J.J. Quintana. "Robotic Arm Motion for Verifying Signatures". 16th International Conference on Frontiers in ICFHR,, USA, 5-8 August 2018.</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[9] C. Valsamos, A. Wolniakowski, K. Miatliuk, V.C. Moulianitis proposed the Minimization of joint velocities during the execution of a robotic task byarticulated manipulator, Advances in Service and Industrial Robotics, Mechanisms and Machine Science, Springer, vol. 67, 2018, pp. 368-375.</a:t>
            </a:r>
            <a:endParaRPr lang="en-IN" sz="1900" dirty="0">
              <a:latin typeface="Times New Roman" panose="02020603050405020304" pitchFamily="18" charset="0"/>
              <a:cs typeface="Times New Roman" panose="02020603050405020304" pitchFamily="18" charset="0"/>
            </a:endParaRPr>
          </a:p>
          <a:p>
            <a:pPr marL="36830" indent="0" algn="just">
              <a:buFont typeface="+mj-lt"/>
              <a:buNone/>
            </a:pPr>
            <a:r>
              <a:rPr lang="en-IN" sz="1900" dirty="0">
                <a:latin typeface="Times New Roman" panose="02020603050405020304" pitchFamily="18" charset="0"/>
                <a:cs typeface="Times New Roman" panose="02020603050405020304" pitchFamily="18" charset="0"/>
                <a:sym typeface="+mn-ea"/>
              </a:rPr>
              <a:t>[10] Dr. Nomal Chandra Borah, Chairman &amp; Managing Director published there paper in Guwahati Neurological Research Centre. Doctor’s illegiblehandwriting creating confusion leads to deathon April 20, 2015</a:t>
            </a:r>
            <a:endParaRPr lang="en-IN" sz="1900" dirty="0">
              <a:latin typeface="Times New Roman" panose="02020603050405020304" pitchFamily="18" charset="0"/>
              <a:cs typeface="Times New Roman" panose="02020603050405020304" pitchFamily="18" charset="0"/>
            </a:endParaRPr>
          </a:p>
          <a:p>
            <a:pPr algn="just"/>
            <a:endParaRPr lang="en-IN"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ep it up a gear! | IM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390525"/>
            <a:ext cx="8229601" cy="6076950"/>
          </a:xfrm>
          <a:prstGeom prst="rect">
            <a:avLst/>
          </a:prstGeom>
          <a:noFill/>
          <a:effectLst>
            <a:glow rad="101600">
              <a:schemeClr val="accent1">
                <a:alpha val="0"/>
              </a:schemeClr>
            </a:glow>
            <a:outerShdw blurRad="1270000" dist="2540000" dir="21540000" sx="200000" sy="200000" algn="ctr" rotWithShape="0">
              <a:srgbClr val="000000">
                <a:alpha val="0"/>
              </a:srgbClr>
            </a:outerShdw>
            <a:reflection blurRad="1270000" stA="0" endPos="65000" dist="50800" dir="5400000" sy="-100000" algn="bl" rotWithShape="0"/>
            <a:softEdge rad="965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189" y="526551"/>
            <a:ext cx="9448165" cy="1280795"/>
          </a:xfrm>
        </p:spPr>
        <p:txBody>
          <a:bodyPr/>
          <a:lstStyle/>
          <a:p>
            <a:pPr algn="ctr"/>
            <a:r>
              <a:rPr lang="en-IN" altLang="en-US" dirty="0">
                <a:ln>
                  <a:solidFill>
                    <a:schemeClr val="tx1"/>
                  </a:solidFill>
                </a:ln>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LITERATURE SURVEY</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767751042"/>
              </p:ext>
            </p:extLst>
          </p:nvPr>
        </p:nvGraphicFramePr>
        <p:xfrm>
          <a:off x="1700784" y="1373571"/>
          <a:ext cx="9955596" cy="5212080"/>
        </p:xfrm>
        <a:graphic>
          <a:graphicData uri="http://schemas.openxmlformats.org/drawingml/2006/table">
            <a:tbl>
              <a:tblPr firstRow="1" bandRow="1">
                <a:tableStyleId>{5C22544A-7EE6-4342-B048-85BDC9FD1C3A}</a:tableStyleId>
              </a:tblPr>
              <a:tblGrid>
                <a:gridCol w="2488899">
                  <a:extLst>
                    <a:ext uri="{9D8B030D-6E8A-4147-A177-3AD203B41FA5}">
                      <a16:colId xmlns:a16="http://schemas.microsoft.com/office/drawing/2014/main" val="20000"/>
                    </a:ext>
                  </a:extLst>
                </a:gridCol>
                <a:gridCol w="2488899">
                  <a:extLst>
                    <a:ext uri="{9D8B030D-6E8A-4147-A177-3AD203B41FA5}">
                      <a16:colId xmlns:a16="http://schemas.microsoft.com/office/drawing/2014/main" val="20001"/>
                    </a:ext>
                  </a:extLst>
                </a:gridCol>
                <a:gridCol w="2488899">
                  <a:extLst>
                    <a:ext uri="{9D8B030D-6E8A-4147-A177-3AD203B41FA5}">
                      <a16:colId xmlns:a16="http://schemas.microsoft.com/office/drawing/2014/main" val="20002"/>
                    </a:ext>
                  </a:extLst>
                </a:gridCol>
                <a:gridCol w="2488899">
                  <a:extLst>
                    <a:ext uri="{9D8B030D-6E8A-4147-A177-3AD203B41FA5}">
                      <a16:colId xmlns:a16="http://schemas.microsoft.com/office/drawing/2014/main" val="20003"/>
                    </a:ext>
                  </a:extLst>
                </a:gridCol>
              </a:tblGrid>
              <a:tr h="599322">
                <a:tc>
                  <a:txBody>
                    <a:bodyPr/>
                    <a:lstStyle/>
                    <a:p>
                      <a:pPr algn="ctr">
                        <a:buNone/>
                      </a:pPr>
                      <a:r>
                        <a:rPr lang="en-IN" altLang="en-US" dirty="0">
                          <a:latin typeface="Times New Roman" panose="02020603050405020304" pitchFamily="18" charset="0"/>
                          <a:cs typeface="Times New Roman" panose="02020603050405020304" pitchFamily="18" charset="0"/>
                        </a:rPr>
                        <a:t>TITLE OF THE PAPER</a:t>
                      </a:r>
                    </a:p>
                  </a:txBody>
                  <a:tcPr/>
                </a:tc>
                <a:tc>
                  <a:txBody>
                    <a:bodyPr/>
                    <a:lstStyle/>
                    <a:p>
                      <a:pPr algn="ctr">
                        <a:buNone/>
                      </a:pPr>
                      <a:r>
                        <a:rPr lang="en-IN" altLang="en-US" dirty="0">
                          <a:latin typeface="Times New Roman" panose="02020603050405020304" pitchFamily="18" charset="0"/>
                          <a:cs typeface="Times New Roman" panose="02020603050405020304" pitchFamily="18" charset="0"/>
                        </a:rPr>
                        <a:t>AUTHOR NAME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IN" altLang="en-US" dirty="0">
                          <a:latin typeface="Times New Roman" panose="02020603050405020304" pitchFamily="18" charset="0"/>
                          <a:cs typeface="Times New Roman" panose="02020603050405020304" pitchFamily="18" charset="0"/>
                        </a:rPr>
                        <a:t>METHODOLOGY</a:t>
                      </a:r>
                    </a:p>
                    <a:p>
                      <a:pPr algn="ctr">
                        <a:buNone/>
                      </a:pPr>
                      <a:r>
                        <a:rPr lang="en-IN" altLang="en-US" dirty="0">
                          <a:latin typeface="Times New Roman" panose="02020603050405020304" pitchFamily="18" charset="0"/>
                          <a:cs typeface="Times New Roman" panose="02020603050405020304" pitchFamily="18" charset="0"/>
                        </a:rPr>
                        <a:t> </a:t>
                      </a:r>
                    </a:p>
                  </a:txBody>
                  <a:tcPr/>
                </a:tc>
                <a:tc>
                  <a:txBody>
                    <a:bodyPr/>
                    <a:lstStyle/>
                    <a:p>
                      <a:pPr algn="ctr">
                        <a:buNone/>
                      </a:pPr>
                      <a:r>
                        <a:rPr lang="en-US" altLang="en-US" dirty="0">
                          <a:latin typeface="Times New Roman" panose="02020603050405020304" pitchFamily="18" charset="0"/>
                          <a:cs typeface="Times New Roman" panose="02020603050405020304" pitchFamily="18" charset="0"/>
                        </a:rPr>
                        <a:t>D</a:t>
                      </a:r>
                      <a:r>
                        <a:rPr lang="en-IN" altLang="en-US">
                          <a:latin typeface="Times New Roman" panose="02020603050405020304" pitchFamily="18" charset="0"/>
                          <a:cs typeface="Times New Roman" panose="02020603050405020304" pitchFamily="18" charset="0"/>
                        </a:rPr>
                        <a:t>ISADVANTAGES</a:t>
                      </a:r>
                      <a:endParaRPr lang="en-I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203524">
                <a:tc>
                  <a:txBody>
                    <a:bodyPr/>
                    <a:lstStyle/>
                    <a:p>
                      <a:pPr algn="ctr">
                        <a:buNone/>
                      </a:pPr>
                      <a:r>
                        <a:rPr lang="en-US" sz="1600" dirty="0">
                          <a:latin typeface="Times New Roman" panose="02020603050405020304" pitchFamily="18" charset="0"/>
                          <a:cs typeface="Times New Roman" panose="02020603050405020304" pitchFamily="18" charset="0"/>
                        </a:rPr>
                        <a:t>Digitalization of Medical Prescription</a:t>
                      </a:r>
                      <a:r>
                        <a:rPr lang="en-IN" altLang="en-US" sz="1600" dirty="0">
                          <a:latin typeface="Times New Roman" panose="02020603050405020304" pitchFamily="18" charset="0"/>
                          <a:cs typeface="Times New Roman" panose="02020603050405020304" pitchFamily="18" charset="0"/>
                        </a:rPr>
                        <a:t> </a:t>
                      </a:r>
                    </a:p>
                    <a:p>
                      <a:pPr algn="ctr">
                        <a:buNone/>
                      </a:pPr>
                      <a:r>
                        <a:rPr lang="en-IN" altLang="en-US" sz="1600" dirty="0">
                          <a:latin typeface="Times New Roman" panose="02020603050405020304" pitchFamily="18" charset="0"/>
                          <a:cs typeface="Times New Roman" panose="02020603050405020304" pitchFamily="18" charset="0"/>
                          <a:sym typeface="+mn-ea"/>
                        </a:rPr>
                        <a:t>International Research Journal of Engineering and Technology(IRJET) </a:t>
                      </a:r>
                    </a:p>
                    <a:p>
                      <a:pPr algn="ctr">
                        <a:buNone/>
                      </a:pPr>
                      <a:r>
                        <a:rPr lang="en-IN" altLang="en-US" sz="1600" dirty="0">
                          <a:latin typeface="Times New Roman" panose="02020603050405020304" pitchFamily="18" charset="0"/>
                          <a:cs typeface="Times New Roman" panose="02020603050405020304" pitchFamily="18" charset="0"/>
                          <a:sym typeface="+mn-ea"/>
                        </a:rPr>
                        <a:t>mar 2018</a:t>
                      </a:r>
                      <a:endParaRPr lang="en-IN" altLang="en-US" sz="1600" dirty="0">
                        <a:latin typeface="Times New Roman" panose="02020603050405020304" pitchFamily="18" charset="0"/>
                        <a:cs typeface="Times New Roman" panose="02020603050405020304" pitchFamily="18" charset="0"/>
                      </a:endParaRPr>
                    </a:p>
                    <a:p>
                      <a:pPr>
                        <a:buNone/>
                      </a:pPr>
                      <a:endParaRPr lang="en-IN" alt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Ananthu T .S1</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Athira Jayan2</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Felna Francy Chazhoor3</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Linnet Tomy4</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lang="en-IN" altLang="en-US" sz="1600" dirty="0">
                          <a:latin typeface="Times New Roman" panose="02020603050405020304" pitchFamily="18" charset="0"/>
                          <a:cs typeface="Times New Roman" panose="02020603050405020304" pitchFamily="18" charset="0"/>
                        </a:rPr>
                        <a:t>Personal Digital Assistant(PDA)</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At the beginning itself the product cannot give its full productivity</a:t>
                      </a:r>
                    </a:p>
                  </a:txBody>
                  <a:tcPr/>
                </a:tc>
                <a:extLst>
                  <a:ext uri="{0D108BD9-81ED-4DB2-BD59-A6C34878D82A}">
                    <a16:rowId xmlns:a16="http://schemas.microsoft.com/office/drawing/2014/main" val="10001"/>
                  </a:ext>
                </a:extLst>
              </a:tr>
              <a:tr h="2140436">
                <a:tc>
                  <a:txBody>
                    <a:bodyPr/>
                    <a:lstStyle/>
                    <a:p>
                      <a:pPr algn="ctr">
                        <a:buNone/>
                      </a:pPr>
                      <a:r>
                        <a:rPr lang="en-IN" altLang="en-US" sz="1600" dirty="0">
                          <a:latin typeface="Times New Roman" panose="02020603050405020304" pitchFamily="18" charset="0"/>
                          <a:cs typeface="Times New Roman" panose="02020603050405020304" pitchFamily="18" charset="0"/>
                        </a:rPr>
                        <a:t>Development Of Smart Medical Prescription Service Model Conference paper sep 2018</a:t>
                      </a:r>
                    </a:p>
                  </a:txBody>
                  <a:tcPr/>
                </a:tc>
                <a:tc>
                  <a:txBody>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Bijoya Lalaa</a:t>
                      </a:r>
                      <a:endParaRPr lang="en-IN" alt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Sabikun Naherb</a:t>
                      </a:r>
                      <a:endParaRPr lang="en-IN" alt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Mohammed Arif I Mahmoodc</a:t>
                      </a:r>
                      <a:endParaRPr lang="en-IN" alt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Md. Murshadul Hoqued</a:t>
                      </a:r>
                    </a:p>
                  </a:txBody>
                  <a:tcPr/>
                </a:tc>
                <a:tc>
                  <a:txBody>
                    <a:bodyPr/>
                    <a:lstStyle/>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Website structure and Database management scenario</a:t>
                      </a:r>
                    </a:p>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Configuration of phpMyAdmin and website build process</a:t>
                      </a:r>
                    </a:p>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SMPS development flowchart</a:t>
                      </a:r>
                    </a:p>
                    <a:p>
                      <a:pPr marL="285750" indent="-285750">
                        <a:buFont typeface="Arial" panose="020B0604020202020204" pitchFamily="34" charset="0"/>
                        <a:buChar cha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The diagnostic center can view only physical examination test section of prescription written by the doctor</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4294967295"/>
            <p:extLst>
              <p:ext uri="{D42A27DB-BD31-4B8C-83A1-F6EECF244321}">
                <p14:modId xmlns:p14="http://schemas.microsoft.com/office/powerpoint/2010/main" val="3817721625"/>
              </p:ext>
            </p:extLst>
          </p:nvPr>
        </p:nvGraphicFramePr>
        <p:xfrm>
          <a:off x="1846748" y="709127"/>
          <a:ext cx="9769864" cy="5811536"/>
        </p:xfrm>
        <a:graphic>
          <a:graphicData uri="http://schemas.openxmlformats.org/drawingml/2006/table">
            <a:tbl>
              <a:tblPr firstRow="1" bandRow="1">
                <a:tableStyleId>{5C22544A-7EE6-4342-B048-85BDC9FD1C3A}</a:tableStyleId>
              </a:tblPr>
              <a:tblGrid>
                <a:gridCol w="2442466">
                  <a:extLst>
                    <a:ext uri="{9D8B030D-6E8A-4147-A177-3AD203B41FA5}">
                      <a16:colId xmlns:a16="http://schemas.microsoft.com/office/drawing/2014/main" val="20000"/>
                    </a:ext>
                  </a:extLst>
                </a:gridCol>
                <a:gridCol w="2442466">
                  <a:extLst>
                    <a:ext uri="{9D8B030D-6E8A-4147-A177-3AD203B41FA5}">
                      <a16:colId xmlns:a16="http://schemas.microsoft.com/office/drawing/2014/main" val="20001"/>
                    </a:ext>
                  </a:extLst>
                </a:gridCol>
                <a:gridCol w="2442466">
                  <a:extLst>
                    <a:ext uri="{9D8B030D-6E8A-4147-A177-3AD203B41FA5}">
                      <a16:colId xmlns:a16="http://schemas.microsoft.com/office/drawing/2014/main" val="20002"/>
                    </a:ext>
                  </a:extLst>
                </a:gridCol>
                <a:gridCol w="2442466">
                  <a:extLst>
                    <a:ext uri="{9D8B030D-6E8A-4147-A177-3AD203B41FA5}">
                      <a16:colId xmlns:a16="http://schemas.microsoft.com/office/drawing/2014/main" val="20003"/>
                    </a:ext>
                  </a:extLst>
                </a:gridCol>
              </a:tblGrid>
              <a:tr h="615964">
                <a:tc>
                  <a:txBody>
                    <a:bodyPr/>
                    <a:lstStyle/>
                    <a:p>
                      <a:pPr algn="ctr">
                        <a:buNone/>
                      </a:pPr>
                      <a:r>
                        <a:rPr lang="en-IN" altLang="en-US" dirty="0">
                          <a:latin typeface="Times New Roman" panose="02020603050405020304" pitchFamily="18" charset="0"/>
                          <a:cs typeface="Times New Roman" panose="02020603050405020304" pitchFamily="18" charset="0"/>
                        </a:rPr>
                        <a:t>TITLE OF THE PAPER</a:t>
                      </a:r>
                    </a:p>
                  </a:txBody>
                  <a:tcPr/>
                </a:tc>
                <a:tc>
                  <a:txBody>
                    <a:bodyPr/>
                    <a:lstStyle/>
                    <a:p>
                      <a:pPr algn="ctr">
                        <a:buNone/>
                      </a:pPr>
                      <a:r>
                        <a:rPr lang="en-IN" altLang="en-US" dirty="0">
                          <a:latin typeface="Times New Roman" panose="02020603050405020304" pitchFamily="18" charset="0"/>
                          <a:cs typeface="Times New Roman" panose="02020603050405020304" pitchFamily="18" charset="0"/>
                        </a:rPr>
                        <a:t>AUTHOR NAME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IN" altLang="en-US" dirty="0">
                          <a:latin typeface="Times New Roman" panose="02020603050405020304" pitchFamily="18" charset="0"/>
                          <a:cs typeface="Times New Roman" panose="02020603050405020304" pitchFamily="18" charset="0"/>
                        </a:rPr>
                        <a:t> METHODOLOGY</a:t>
                      </a:r>
                    </a:p>
                    <a:p>
                      <a:pPr algn="ctr">
                        <a:buNone/>
                      </a:pPr>
                      <a:endParaRPr lang="en-IN" altLang="en-US" dirty="0">
                        <a:latin typeface="Times New Roman" panose="02020603050405020304" pitchFamily="18" charset="0"/>
                        <a:cs typeface="Times New Roman" panose="02020603050405020304" pitchFamily="18" charset="0"/>
                      </a:endParaRPr>
                    </a:p>
                  </a:txBody>
                  <a:tcPr/>
                </a:tc>
                <a:tc>
                  <a:txBody>
                    <a:bodyPr/>
                    <a:lstStyle/>
                    <a:p>
                      <a:pPr algn="ctr">
                        <a:buNone/>
                      </a:pPr>
                      <a:r>
                        <a:rPr lang="en-US" altLang="en-US" sz="1800" dirty="0">
                          <a:latin typeface="Times New Roman" panose="02020603050405020304" pitchFamily="18" charset="0"/>
                          <a:cs typeface="Times New Roman" panose="02020603050405020304" pitchFamily="18" charset="0"/>
                          <a:sym typeface="+mn-ea"/>
                        </a:rPr>
                        <a:t>D</a:t>
                      </a:r>
                      <a:r>
                        <a:rPr lang="en-IN" altLang="en-US" sz="1800">
                          <a:latin typeface="Times New Roman" panose="02020603050405020304" pitchFamily="18" charset="0"/>
                          <a:cs typeface="Times New Roman" panose="02020603050405020304" pitchFamily="18" charset="0"/>
                          <a:sym typeface="+mn-ea"/>
                        </a:rPr>
                        <a:t>ISADVANTAGES</a:t>
                      </a:r>
                      <a:endParaRPr lang="en-IN" altLang="en-US" sz="1800" dirty="0">
                        <a:latin typeface="Times New Roman" panose="02020603050405020304" pitchFamily="18" charset="0"/>
                        <a:cs typeface="Times New Roman" panose="02020603050405020304" pitchFamily="18" charset="0"/>
                      </a:endParaRPr>
                    </a:p>
                    <a:p>
                      <a:pPr algn="ctr">
                        <a:buNone/>
                      </a:pPr>
                      <a:endParaRPr lang="en-I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73136">
                <a:tc>
                  <a:txBody>
                    <a:bodyPr/>
                    <a:lstStyle/>
                    <a:p>
                      <a:pPr algn="ctr">
                        <a:buNone/>
                      </a:pPr>
                      <a:r>
                        <a:rPr lang="en-IN" altLang="en-US" sz="1600" dirty="0">
                          <a:latin typeface="Times New Roman" panose="02020603050405020304" pitchFamily="18" charset="0"/>
                          <a:cs typeface="Times New Roman" panose="02020603050405020304" pitchFamily="18" charset="0"/>
                        </a:rPr>
                        <a:t>An Electronic Prescription System powered by</a:t>
                      </a:r>
                    </a:p>
                    <a:p>
                      <a:pPr algn="ctr">
                        <a:buNone/>
                      </a:pPr>
                      <a:r>
                        <a:rPr lang="en-IN" altLang="en-US" sz="1600" dirty="0">
                          <a:latin typeface="Times New Roman" panose="02020603050405020304" pitchFamily="18" charset="0"/>
                          <a:cs typeface="Times New Roman" panose="02020603050405020304" pitchFamily="18" charset="0"/>
                        </a:rPr>
                        <a:t>Speech Recognition, Natural Language</a:t>
                      </a:r>
                    </a:p>
                    <a:p>
                      <a:pPr algn="ctr">
                        <a:buNone/>
                      </a:pPr>
                      <a:r>
                        <a:rPr lang="en-IN" altLang="en-US" sz="1600" dirty="0">
                          <a:latin typeface="Times New Roman" panose="02020603050405020304" pitchFamily="18" charset="0"/>
                          <a:cs typeface="Times New Roman" panose="02020603050405020304" pitchFamily="18" charset="0"/>
                        </a:rPr>
                        <a:t>Processing and Blockchain Technology</a:t>
                      </a:r>
                    </a:p>
                    <a:p>
                      <a:pPr algn="ctr">
                        <a:buNone/>
                      </a:pPr>
                      <a:r>
                        <a:rPr lang="en-IN" altLang="en-US" sz="1600" dirty="0">
                          <a:latin typeface="Times New Roman" panose="02020603050405020304" pitchFamily="18" charset="0"/>
                          <a:cs typeface="Times New Roman" panose="02020603050405020304" pitchFamily="18" charset="0"/>
                        </a:rPr>
                        <a:t>International Journal Of Scientific &amp; Technology Research</a:t>
                      </a:r>
                    </a:p>
                    <a:p>
                      <a:pPr algn="ctr">
                        <a:buNone/>
                      </a:pPr>
                      <a:r>
                        <a:rPr lang="en-IN" altLang="en-US" sz="1600" dirty="0">
                          <a:latin typeface="Times New Roman" panose="02020603050405020304" pitchFamily="18" charset="0"/>
                          <a:cs typeface="Times New Roman" panose="02020603050405020304" pitchFamily="18" charset="0"/>
                        </a:rPr>
                        <a:t> August 2019 </a:t>
                      </a:r>
                    </a:p>
                    <a:p>
                      <a:pPr>
                        <a:buNone/>
                      </a:pPr>
                      <a:endParaRPr 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Jitendra Mahatpure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 Mahesh Motwani</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 Piyush Kumar Shukla</a:t>
                      </a:r>
                    </a:p>
                  </a:txBody>
                  <a:tcPr/>
                </a:tc>
                <a:tc>
                  <a:txBody>
                    <a:bodyPr/>
                    <a:lstStyle/>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Hyperledger Composer Blockchain Network</a:t>
                      </a:r>
                    </a:p>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Node.js REST APIs</a:t>
                      </a:r>
                    </a:p>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Python Django REST APIs</a:t>
                      </a:r>
                    </a:p>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React-Native Mobile Application</a:t>
                      </a:r>
                    </a:p>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React JS Web Application</a:t>
                      </a:r>
                    </a:p>
                    <a:p>
                      <a:pPr marL="285750" indent="-285750">
                        <a:buFont typeface="Arial" panose="020B0604020202020204" pitchFamily="34" charset="0"/>
                        <a:buChar cha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The system in the real hospital ecosystem to test and validate the implementation and to analyze the impact it will create in the healthcare domain is worse</a:t>
                      </a:r>
                    </a:p>
                  </a:txBody>
                  <a:tcPr/>
                </a:tc>
                <a:extLst>
                  <a:ext uri="{0D108BD9-81ED-4DB2-BD59-A6C34878D82A}">
                    <a16:rowId xmlns:a16="http://schemas.microsoft.com/office/drawing/2014/main" val="10001"/>
                  </a:ext>
                </a:extLst>
              </a:tr>
              <a:tr h="1730565">
                <a:tc>
                  <a:txBody>
                    <a:bodyPr/>
                    <a:lstStyle/>
                    <a:p>
                      <a:pPr algn="ctr">
                        <a:buNone/>
                      </a:pPr>
                      <a:r>
                        <a:rPr lang="en-US" sz="1600" dirty="0">
                          <a:latin typeface="Times New Roman" panose="02020603050405020304" pitchFamily="18" charset="0"/>
                          <a:cs typeface="Times New Roman" panose="02020603050405020304" pitchFamily="18" charset="0"/>
                        </a:rPr>
                        <a:t>Web Controlled Surveillance Robot</a:t>
                      </a:r>
                      <a:r>
                        <a:rPr lang="en-IN" altLang="en-US" sz="1600" dirty="0">
                          <a:latin typeface="Times New Roman" panose="02020603050405020304" pitchFamily="18" charset="0"/>
                          <a:cs typeface="Times New Roman" panose="02020603050405020304" pitchFamily="18" charset="0"/>
                        </a:rPr>
                        <a:t> International Journal of Emerging Technology and Advanced Engineering October 2015</a:t>
                      </a:r>
                    </a:p>
                  </a:txBody>
                  <a:tcPr/>
                </a:tc>
                <a:tc>
                  <a:txBody>
                    <a:bodyPr/>
                    <a:lstStyle/>
                    <a:p>
                      <a:pPr marL="285750" indent="-285750">
                        <a:buFont typeface="Arial" panose="020B0604020202020204" pitchFamily="34" charset="0"/>
                        <a:buChar char="•"/>
                      </a:pPr>
                      <a:r>
                        <a:rPr lang="en-IN" altLang="en-US" sz="1600">
                          <a:latin typeface="Times New Roman" panose="02020603050405020304" pitchFamily="18" charset="0"/>
                          <a:cs typeface="Times New Roman" panose="02020603050405020304" pitchFamily="18" charset="0"/>
                        </a:rPr>
                        <a:t>D</a:t>
                      </a:r>
                      <a:r>
                        <a:rPr lang="en-US" sz="1600">
                          <a:latin typeface="Times New Roman" panose="02020603050405020304" pitchFamily="18" charset="0"/>
                          <a:cs typeface="Times New Roman" panose="02020603050405020304" pitchFamily="18" charset="0"/>
                        </a:rPr>
                        <a:t>evjyoti Ghosh1</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Shaarang Sahanie2</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Shreyas Bhandari3</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Vedant Shirali4</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Mudit Kapoor5</a:t>
                      </a:r>
                    </a:p>
                  </a:txBody>
                  <a:tcPr/>
                </a:tc>
                <a:tc>
                  <a:txBody>
                    <a:bodyPr/>
                    <a:lstStyle/>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Android Implementation</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Chassis Implementation</a:t>
                      </a:r>
                    </a:p>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Network Implementation</a:t>
                      </a:r>
                    </a:p>
                    <a:p>
                      <a:pPr marL="285750" indent="-285750">
                        <a:buFont typeface="Arial" panose="020B0604020202020204" pitchFamily="34" charset="0"/>
                        <a:buChar char="•"/>
                      </a:pPr>
                      <a:endParaRPr lang="en-IN" alt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IN" altLang="en-US" sz="1600" dirty="0">
                          <a:latin typeface="Times New Roman" panose="02020603050405020304" pitchFamily="18" charset="0"/>
                          <a:cs typeface="Times New Roman" panose="02020603050405020304" pitchFamily="18" charset="0"/>
                        </a:rPr>
                        <a:t>An android  map  with  a microcontroller that will  enable  us  to  use  the  GPS  and  send  the  robot  to a specific location by choosing the path from the map</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940" y="624206"/>
            <a:ext cx="11033125" cy="878024"/>
          </a:xfrm>
        </p:spPr>
        <p:txBody>
          <a:bodyPr>
            <a:normAutofit fontScale="90000"/>
          </a:bodyPr>
          <a:lstStyle/>
          <a:p>
            <a:pPr algn="l"/>
            <a:r>
              <a:rPr lang="en-IN" altLang="en-US" sz="2800" b="1" dirty="0">
                <a:solidFill>
                  <a:schemeClr val="tx1"/>
                </a:solidFill>
                <a:latin typeface="Times New Roman" panose="02020603050405020304" pitchFamily="18" charset="0"/>
                <a:cs typeface="Times New Roman" panose="02020603050405020304" pitchFamily="18" charset="0"/>
              </a:rPr>
              <a:t>                                 </a:t>
            </a:r>
            <a:r>
              <a:rPr lang="en-IN" altLang="en-US" sz="3555" b="1" dirty="0">
                <a:solidFill>
                  <a:schemeClr val="tx1"/>
                </a:solidFill>
                <a:latin typeface="Times New Roman" panose="02020603050405020304" pitchFamily="18" charset="0"/>
                <a:cs typeface="Times New Roman" panose="02020603050405020304" pitchFamily="18" charset="0"/>
              </a:rPr>
              <a:t>      </a:t>
            </a:r>
            <a:r>
              <a:rPr lang="en-IN" altLang="en-US" b="1" dirty="0">
                <a:solidFill>
                  <a:schemeClr val="tx1"/>
                </a:solidFill>
                <a:latin typeface="Times New Roman" panose="02020603050405020304" pitchFamily="18" charset="0"/>
                <a:cs typeface="Times New Roman" panose="02020603050405020304" pitchFamily="18" charset="0"/>
              </a:rPr>
              <a:t>TECHNOLOGY STACK</a:t>
            </a:r>
            <a:br>
              <a:rPr lang="en-US" b="1" dirty="0">
                <a:solidFill>
                  <a:schemeClr val="tx1"/>
                </a:solidFill>
                <a:latin typeface="Times New Roman" panose="02020603050405020304" pitchFamily="18" charset="0"/>
                <a:cs typeface="Times New Roman" panose="02020603050405020304" pitchFamily="18" charset="0"/>
              </a:rPr>
            </a:br>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HARDWARE REQUIREMENTS</a:t>
            </a:r>
            <a:r>
              <a:rPr lang="en-IN" altLang="en-US" sz="2800" b="1" dirty="0">
                <a:solidFill>
                  <a:schemeClr val="tx1"/>
                </a:solidFill>
                <a:latin typeface="Times New Roman" panose="02020603050405020304" pitchFamily="18" charset="0"/>
                <a:cs typeface="Times New Roman" panose="02020603050405020304" pitchFamily="18" charset="0"/>
              </a:rPr>
              <a:t>          SOFTWARE REQUIREMENTS</a:t>
            </a:r>
          </a:p>
        </p:txBody>
      </p:sp>
      <p:sp>
        <p:nvSpPr>
          <p:cNvPr id="3" name="Content Placeholder 2"/>
          <p:cNvSpPr>
            <a:spLocks noGrp="1"/>
          </p:cNvSpPr>
          <p:nvPr>
            <p:ph idx="1"/>
          </p:nvPr>
        </p:nvSpPr>
        <p:spPr>
          <a:xfrm>
            <a:off x="1811221" y="2597088"/>
            <a:ext cx="4842587" cy="3822373"/>
          </a:xfrm>
        </p:spPr>
        <p:txBody>
          <a:bodyPr>
            <a:normAutofit/>
          </a:bodyPr>
          <a:lstStyle/>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ATMega328 MICRO CONTROLLER</a:t>
            </a:r>
          </a:p>
          <a:p>
            <a:pP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Bluetooth Module</a:t>
            </a:r>
            <a:r>
              <a:rPr lang="en-IN" altLang="en-US" sz="2000" dirty="0">
                <a:latin typeface="Times New Roman" panose="02020603050405020304" pitchFamily="18" charset="0"/>
                <a:cs typeface="Times New Roman" panose="02020603050405020304" pitchFamily="18" charset="0"/>
              </a:rPr>
              <a:t>                                                              </a:t>
            </a:r>
          </a:p>
          <a:p>
            <a:pP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Liquid Crystal Display</a:t>
            </a:r>
            <a:r>
              <a:rPr lang="en-IN" altLang="en-US" sz="2000" dirty="0">
                <a:latin typeface="Times New Roman" panose="02020603050405020304" pitchFamily="18" charset="0"/>
                <a:cs typeface="Times New Roman" panose="02020603050405020304" pitchFamily="18" charset="0"/>
              </a:rPr>
              <a:t>                                                         </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Stepper Motor Driver</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Stepper Motors and Servo Motor</a:t>
            </a: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Gear and Belt Setups</a:t>
            </a:r>
          </a:p>
          <a:p>
            <a:pP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Adapter</a:t>
            </a:r>
          </a:p>
          <a:p>
            <a:pP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5*1 Keypad</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165910" y="2597088"/>
            <a:ext cx="4730621" cy="1272143"/>
          </a:xfrm>
          <a:prstGeom prst="rect">
            <a:avLst/>
          </a:prstGeom>
          <a:noFill/>
        </p:spPr>
        <p:txBody>
          <a:bodyPr wrap="square" rtlCol="0">
            <a:spAutoFit/>
          </a:bodyPr>
          <a:lstStyle/>
          <a:p>
            <a:pPr marL="285750" indent="-285750">
              <a:spcBef>
                <a:spcPts val="1000"/>
              </a:spcBef>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Embedded C</a:t>
            </a:r>
          </a:p>
          <a:p>
            <a:pPr marL="285750" indent="-285750">
              <a:spcBef>
                <a:spcPts val="1000"/>
              </a:spcBef>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Android Application </a:t>
            </a:r>
          </a:p>
          <a:p>
            <a:pPr marL="285750" indent="-285750">
              <a:spcBef>
                <a:spcPts val="1000"/>
              </a:spcBef>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AVR IDE</a:t>
            </a: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884" y="376496"/>
            <a:ext cx="9413060" cy="699526"/>
          </a:xfrm>
        </p:spPr>
        <p:txBody>
          <a:bodyPr>
            <a:normAutofit/>
          </a:bodyPr>
          <a:lstStyle/>
          <a:p>
            <a:pPr algn="ctr"/>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ARCHITECTURE</a:t>
            </a:r>
          </a:p>
        </p:txBody>
      </p:sp>
      <p:sp>
        <p:nvSpPr>
          <p:cNvPr id="3" name="Content Placeholder 2"/>
          <p:cNvSpPr>
            <a:spLocks noGrp="1"/>
          </p:cNvSpPr>
          <p:nvPr>
            <p:ph sz="half" idx="1"/>
          </p:nvPr>
        </p:nvSpPr>
        <p:spPr>
          <a:xfrm>
            <a:off x="552765" y="1647948"/>
            <a:ext cx="2422238" cy="3941088"/>
          </a:xfrm>
        </p:spPr>
        <p:txBody>
          <a:bodyPr/>
          <a:lstStyle/>
          <a:p>
            <a:pPr marL="0" indent="0">
              <a:buNone/>
            </a:pPr>
            <a:r>
              <a:rPr lang="en-IN" altLang="en-US" dirty="0"/>
              <a:t> </a:t>
            </a:r>
          </a:p>
          <a:p>
            <a:pPr marL="0" indent="0">
              <a:buNone/>
            </a:pPr>
            <a:r>
              <a:rPr lang="en-IN" altLang="en-US" sz="2000" b="1" dirty="0">
                <a:latin typeface="Times New Roman" panose="02020603050405020304" pitchFamily="18" charset="0"/>
                <a:cs typeface="Times New Roman" panose="02020603050405020304" pitchFamily="18" charset="0"/>
              </a:rPr>
              <a:t>T</a:t>
            </a:r>
            <a:r>
              <a:rPr lang="en-IN" altLang="en-US" sz="2000" b="1" dirty="0">
                <a:latin typeface="Times New Roman" panose="02020603050405020304" pitchFamily="18" charset="0"/>
                <a:cs typeface="Times New Roman" panose="02020603050405020304" pitchFamily="18" charset="0"/>
                <a:sym typeface="+mn-ea"/>
              </a:rPr>
              <a:t>RANSMITTER </a:t>
            </a:r>
          </a:p>
          <a:p>
            <a:pPr marL="0" indent="0">
              <a:buNone/>
            </a:pPr>
            <a:r>
              <a:rPr lang="en-IN" altLang="en-US" sz="2000" b="1" dirty="0">
                <a:latin typeface="Times New Roman" panose="02020603050405020304" pitchFamily="18" charset="0"/>
                <a:cs typeface="Times New Roman" panose="02020603050405020304" pitchFamily="18" charset="0"/>
                <a:sym typeface="+mn-ea"/>
              </a:rPr>
              <a:t>      SECTION</a:t>
            </a:r>
            <a:endParaRPr lang="en-IN" altLang="en-US" sz="2000" dirty="0">
              <a:latin typeface="Times New Roman" panose="02020603050405020304" pitchFamily="18" charset="0"/>
              <a:cs typeface="Times New Roman" panose="02020603050405020304" pitchFamily="18" charset="0"/>
            </a:endParaRPr>
          </a:p>
          <a:p>
            <a:pPr marL="0" indent="0">
              <a:buNone/>
            </a:pPr>
            <a:endParaRPr lang="en-IN" altLang="en-US" dirty="0">
              <a:latin typeface="Times New Roman" panose="02020603050405020304" pitchFamily="18" charset="0"/>
              <a:cs typeface="Times New Roman" panose="02020603050405020304" pitchFamily="18" charset="0"/>
            </a:endParaRPr>
          </a:p>
          <a:p>
            <a:pPr marL="0" indent="0">
              <a:buNone/>
            </a:pPr>
            <a:endParaRPr lang="en-IN" altLang="en-US" dirty="0"/>
          </a:p>
        </p:txBody>
      </p:sp>
      <p:pic>
        <p:nvPicPr>
          <p:cNvPr id="6" name="Content Placeholder 4"/>
          <p:cNvPicPr>
            <a:picLocks noChangeAspect="1"/>
          </p:cNvPicPr>
          <p:nvPr/>
        </p:nvPicPr>
        <p:blipFill>
          <a:blip r:embed="rId2"/>
          <a:stretch>
            <a:fillRect/>
          </a:stretch>
        </p:blipFill>
        <p:spPr>
          <a:xfrm>
            <a:off x="464923" y="3260255"/>
            <a:ext cx="2282848" cy="2328781"/>
          </a:xfrm>
          <a:prstGeom prst="rect">
            <a:avLst/>
          </a:prstGeom>
        </p:spPr>
      </p:pic>
      <p:sp>
        <p:nvSpPr>
          <p:cNvPr id="7" name="Content Placeholder 6"/>
          <p:cNvSpPr>
            <a:spLocks noGrp="1"/>
          </p:cNvSpPr>
          <p:nvPr>
            <p:ph sz="half" idx="2"/>
          </p:nvPr>
        </p:nvSpPr>
        <p:spPr>
          <a:xfrm>
            <a:off x="2835613" y="1204926"/>
            <a:ext cx="8861077" cy="5765042"/>
          </a:xfrm>
        </p:spPr>
        <p:txBody>
          <a:bodyPr/>
          <a:lstStyle/>
          <a:p>
            <a:pPr marL="0" indent="0">
              <a:buNone/>
            </a:pPr>
            <a:r>
              <a:rPr lang="en-IN"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RECEIVER  SECTION</a:t>
            </a:r>
          </a:p>
        </p:txBody>
      </p:sp>
      <p:pic>
        <p:nvPicPr>
          <p:cNvPr id="9" name="Picture 8"/>
          <p:cNvPicPr>
            <a:picLocks noChangeAspect="1"/>
          </p:cNvPicPr>
          <p:nvPr/>
        </p:nvPicPr>
        <p:blipFill>
          <a:blip r:embed="rId3"/>
          <a:stretch>
            <a:fillRect/>
          </a:stretch>
        </p:blipFill>
        <p:spPr>
          <a:xfrm>
            <a:off x="3164704" y="3997705"/>
            <a:ext cx="1428983" cy="1092979"/>
          </a:xfrm>
          <a:prstGeom prst="rect">
            <a:avLst/>
          </a:prstGeom>
        </p:spPr>
      </p:pic>
      <p:pic>
        <p:nvPicPr>
          <p:cNvPr id="10" name="Content Placeholder 7"/>
          <p:cNvPicPr>
            <a:picLocks noChangeAspect="1"/>
          </p:cNvPicPr>
          <p:nvPr/>
        </p:nvPicPr>
        <p:blipFill>
          <a:blip r:embed="rId4"/>
          <a:stretch>
            <a:fillRect/>
          </a:stretch>
        </p:blipFill>
        <p:spPr>
          <a:xfrm>
            <a:off x="3164704" y="2683486"/>
            <a:ext cx="1428983" cy="1160726"/>
          </a:xfrm>
          <a:prstGeom prst="rect">
            <a:avLst/>
          </a:prstGeom>
        </p:spPr>
      </p:pic>
      <p:pic>
        <p:nvPicPr>
          <p:cNvPr id="11" name="Picture 10"/>
          <p:cNvPicPr>
            <a:picLocks noChangeAspect="1"/>
          </p:cNvPicPr>
          <p:nvPr/>
        </p:nvPicPr>
        <p:blipFill>
          <a:blip r:embed="rId5"/>
          <a:stretch>
            <a:fillRect/>
          </a:stretch>
        </p:blipFill>
        <p:spPr>
          <a:xfrm>
            <a:off x="3178965" y="5317425"/>
            <a:ext cx="1428983" cy="1125219"/>
          </a:xfrm>
          <a:prstGeom prst="rect">
            <a:avLst/>
          </a:prstGeom>
        </p:spPr>
      </p:pic>
      <p:pic>
        <p:nvPicPr>
          <p:cNvPr id="12" name="Picture 11"/>
          <p:cNvPicPr>
            <a:picLocks noChangeAspect="1"/>
          </p:cNvPicPr>
          <p:nvPr/>
        </p:nvPicPr>
        <p:blipFill>
          <a:blip r:embed="rId6"/>
          <a:stretch>
            <a:fillRect/>
          </a:stretch>
        </p:blipFill>
        <p:spPr>
          <a:xfrm>
            <a:off x="5281598" y="2963791"/>
            <a:ext cx="2283313" cy="3424811"/>
          </a:xfrm>
          <a:prstGeom prst="rect">
            <a:avLst/>
          </a:prstGeom>
        </p:spPr>
      </p:pic>
      <p:pic>
        <p:nvPicPr>
          <p:cNvPr id="13" name="Picture 12"/>
          <p:cNvPicPr>
            <a:picLocks noChangeAspect="1"/>
          </p:cNvPicPr>
          <p:nvPr/>
        </p:nvPicPr>
        <p:blipFill>
          <a:blip r:embed="rId7"/>
          <a:stretch>
            <a:fillRect/>
          </a:stretch>
        </p:blipFill>
        <p:spPr>
          <a:xfrm>
            <a:off x="8168640" y="2683486"/>
            <a:ext cx="1385906" cy="1001329"/>
          </a:xfrm>
          <a:prstGeom prst="rect">
            <a:avLst/>
          </a:prstGeom>
        </p:spPr>
      </p:pic>
      <p:pic>
        <p:nvPicPr>
          <p:cNvPr id="14" name="Picture 13"/>
          <p:cNvPicPr>
            <a:picLocks noChangeAspect="1"/>
          </p:cNvPicPr>
          <p:nvPr/>
        </p:nvPicPr>
        <p:blipFill>
          <a:blip r:embed="rId8"/>
          <a:stretch>
            <a:fillRect/>
          </a:stretch>
        </p:blipFill>
        <p:spPr>
          <a:xfrm>
            <a:off x="8168639" y="3981506"/>
            <a:ext cx="1385907" cy="1001330"/>
          </a:xfrm>
          <a:prstGeom prst="rect">
            <a:avLst/>
          </a:prstGeom>
        </p:spPr>
      </p:pic>
      <p:pic>
        <p:nvPicPr>
          <p:cNvPr id="15" name="Picture 14"/>
          <p:cNvPicPr>
            <a:picLocks noChangeAspect="1"/>
          </p:cNvPicPr>
          <p:nvPr/>
        </p:nvPicPr>
        <p:blipFill>
          <a:blip r:embed="rId9"/>
          <a:stretch>
            <a:fillRect/>
          </a:stretch>
        </p:blipFill>
        <p:spPr>
          <a:xfrm>
            <a:off x="8168639" y="5202905"/>
            <a:ext cx="1385908" cy="1085928"/>
          </a:xfrm>
          <a:prstGeom prst="rect">
            <a:avLst/>
          </a:prstGeom>
        </p:spPr>
      </p:pic>
      <p:pic>
        <p:nvPicPr>
          <p:cNvPr id="16" name="Picture 15"/>
          <p:cNvPicPr>
            <a:picLocks noChangeAspect="1"/>
          </p:cNvPicPr>
          <p:nvPr/>
        </p:nvPicPr>
        <p:blipFill>
          <a:blip r:embed="rId10"/>
          <a:stretch>
            <a:fillRect/>
          </a:stretch>
        </p:blipFill>
        <p:spPr>
          <a:xfrm>
            <a:off x="9933146" y="2528535"/>
            <a:ext cx="1928495" cy="3792220"/>
          </a:xfrm>
          <a:prstGeom prst="rect">
            <a:avLst/>
          </a:prstGeom>
        </p:spPr>
      </p:pic>
      <p:pic>
        <p:nvPicPr>
          <p:cNvPr id="17" name="Content Placeholder 6"/>
          <p:cNvPicPr>
            <a:picLocks noChangeAspect="1"/>
          </p:cNvPicPr>
          <p:nvPr/>
        </p:nvPicPr>
        <p:blipFill>
          <a:blip r:embed="rId11"/>
          <a:stretch>
            <a:fillRect/>
          </a:stretch>
        </p:blipFill>
        <p:spPr>
          <a:xfrm>
            <a:off x="5257851" y="1840630"/>
            <a:ext cx="2307058" cy="899411"/>
          </a:xfrm>
          <a:prstGeom prst="rect">
            <a:avLst/>
          </a:prstGeom>
        </p:spPr>
      </p:pic>
      <p:cxnSp>
        <p:nvCxnSpPr>
          <p:cNvPr id="18" name="Straight Arrow Connector 17"/>
          <p:cNvCxnSpPr/>
          <p:nvPr/>
        </p:nvCxnSpPr>
        <p:spPr>
          <a:xfrm>
            <a:off x="4593687" y="3294234"/>
            <a:ext cx="712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a:off x="4607948" y="5754370"/>
            <a:ext cx="712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a:off x="4593687" y="4506751"/>
            <a:ext cx="71282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7550137" y="4360047"/>
            <a:ext cx="618502"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V="1">
            <a:off x="7564909" y="5647232"/>
            <a:ext cx="603730" cy="5843"/>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7564910" y="3289241"/>
            <a:ext cx="603729" cy="19687"/>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a:stCxn id="12" idx="0"/>
          </p:cNvCxnSpPr>
          <p:nvPr/>
        </p:nvCxnSpPr>
        <p:spPr>
          <a:xfrm flipV="1">
            <a:off x="6423255" y="2683487"/>
            <a:ext cx="7542" cy="28030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40" name="Straight Arrow Connector 39"/>
          <p:cNvCxnSpPr/>
          <p:nvPr/>
        </p:nvCxnSpPr>
        <p:spPr>
          <a:xfrm>
            <a:off x="9519590" y="3308928"/>
            <a:ext cx="44287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9554546" y="5647232"/>
            <a:ext cx="44287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5" name="Straight Arrow Connector 44"/>
          <p:cNvCxnSpPr/>
          <p:nvPr/>
        </p:nvCxnSpPr>
        <p:spPr>
          <a:xfrm>
            <a:off x="9519589" y="4418095"/>
            <a:ext cx="442875" cy="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39409" y="5074485"/>
            <a:ext cx="1606866" cy="913767"/>
          </a:xfrm>
          <a:prstGeom prst="rect">
            <a:avLst/>
          </a:prstGeom>
        </p:spPr>
      </p:pic>
      <p:pic>
        <p:nvPicPr>
          <p:cNvPr id="47" name="Pictur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55748" y="3473666"/>
            <a:ext cx="952281" cy="237793"/>
          </a:xfrm>
          <a:prstGeom prst="rect">
            <a:avLst/>
          </a:prstGeom>
        </p:spPr>
      </p:pic>
      <p:pic>
        <p:nvPicPr>
          <p:cNvPr id="49" name="Picture 4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54512" y="2340518"/>
            <a:ext cx="641488" cy="2601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6792" y="624110"/>
            <a:ext cx="9647819" cy="807815"/>
          </a:xfrm>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SYSTEM DESIGN</a:t>
            </a:r>
          </a:p>
        </p:txBody>
      </p:sp>
      <p:pic>
        <p:nvPicPr>
          <p:cNvPr id="5" name="Content Placeholder 4" descr="Arduino"/>
          <p:cNvPicPr>
            <a:picLocks noGrp="1" noChangeAspect="1"/>
          </p:cNvPicPr>
          <p:nvPr>
            <p:ph sz="half" idx="1"/>
          </p:nvPr>
        </p:nvPicPr>
        <p:blipFill>
          <a:blip r:embed="rId2"/>
          <a:stretch>
            <a:fillRect/>
          </a:stretch>
        </p:blipFill>
        <p:spPr>
          <a:xfrm>
            <a:off x="3761151" y="1932733"/>
            <a:ext cx="4544695" cy="4682490"/>
          </a:xfrm>
          <a:prstGeom prst="rect">
            <a:avLst/>
          </a:prstGeom>
        </p:spPr>
      </p:pic>
      <p:sp>
        <p:nvSpPr>
          <p:cNvPr id="4" name="Content Placeholder 3"/>
          <p:cNvSpPr>
            <a:spLocks noGrp="1"/>
          </p:cNvSpPr>
          <p:nvPr>
            <p:ph sz="half" idx="2"/>
          </p:nvPr>
        </p:nvSpPr>
        <p:spPr>
          <a:xfrm>
            <a:off x="702311" y="1431925"/>
            <a:ext cx="10662376" cy="5342099"/>
          </a:xfrm>
        </p:spPr>
        <p:txBody>
          <a:bodyPr/>
          <a:lstStyle/>
          <a:p>
            <a:pPr marL="0" indent="0" algn="ctr">
              <a:buNone/>
            </a:pPr>
            <a:r>
              <a:rPr lang="en-IN" altLang="en-US" b="1" dirty="0">
                <a:latin typeface="Times New Roman" panose="02020603050405020304" pitchFamily="18" charset="0"/>
                <a:cs typeface="Times New Roman" panose="02020603050405020304" pitchFamily="18" charset="0"/>
              </a:rPr>
              <a:t> FLOW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tLang="en-US"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USECASE DIAGRAM</a:t>
            </a:r>
          </a:p>
        </p:txBody>
      </p:sp>
      <p:sp>
        <p:nvSpPr>
          <p:cNvPr id="3" name="Content Placeholder 2"/>
          <p:cNvSpPr>
            <a:spLocks noGrp="1"/>
          </p:cNvSpPr>
          <p:nvPr>
            <p:ph sz="half" idx="1"/>
          </p:nvPr>
        </p:nvSpPr>
        <p:spPr>
          <a:xfrm>
            <a:off x="1396682" y="2125980"/>
            <a:ext cx="4313864" cy="3777622"/>
          </a:xfrm>
        </p:spPr>
        <p:txBody>
          <a:bodyPr/>
          <a:lstStyle/>
          <a:p>
            <a:pPr marL="0" indent="0">
              <a:buNone/>
            </a:pP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r>
              <a:rPr lang="en-IN" altLang="en-US" b="1" dirty="0">
                <a:latin typeface="Times New Roman" panose="02020603050405020304" pitchFamily="18" charset="0"/>
                <a:cs typeface="Times New Roman" panose="02020603050405020304" pitchFamily="18" charset="0"/>
              </a:rPr>
              <a:t>     USER</a:t>
            </a:r>
          </a:p>
        </p:txBody>
      </p:sp>
      <p:sp>
        <p:nvSpPr>
          <p:cNvPr id="4" name="Content Placeholder 3"/>
          <p:cNvSpPr>
            <a:spLocks noGrp="1"/>
          </p:cNvSpPr>
          <p:nvPr>
            <p:ph sz="half" idx="2"/>
          </p:nvPr>
        </p:nvSpPr>
        <p:spPr>
          <a:xfrm>
            <a:off x="7642860" y="4707890"/>
            <a:ext cx="4012565" cy="846455"/>
          </a:xfrm>
        </p:spPr>
        <p:txBody>
          <a:bodyPr/>
          <a:lstStyle/>
          <a:p>
            <a:pPr marL="0" indent="0">
              <a:buNone/>
            </a:pPr>
            <a:r>
              <a:rPr lang="en-IN" altLang="en-US" b="1">
                <a:latin typeface="Times New Roman" panose="02020603050405020304" pitchFamily="18" charset="0"/>
                <a:cs typeface="Times New Roman" panose="02020603050405020304" pitchFamily="18" charset="0"/>
              </a:rPr>
              <a:t>            </a:t>
            </a:r>
          </a:p>
          <a:p>
            <a:pPr marL="0" indent="0">
              <a:buNone/>
            </a:pPr>
            <a:r>
              <a:rPr lang="en-IN" altLang="en-US" b="1">
                <a:latin typeface="Times New Roman" panose="02020603050405020304" pitchFamily="18" charset="0"/>
                <a:cs typeface="Times New Roman" panose="02020603050405020304" pitchFamily="18" charset="0"/>
              </a:rPr>
              <a:t>                ROBOT</a:t>
            </a:r>
          </a:p>
        </p:txBody>
      </p:sp>
      <p:sp>
        <p:nvSpPr>
          <p:cNvPr id="6" name="Oval 5"/>
          <p:cNvSpPr/>
          <p:nvPr/>
        </p:nvSpPr>
        <p:spPr>
          <a:xfrm>
            <a:off x="1840230" y="2971800"/>
            <a:ext cx="507365" cy="477520"/>
          </a:xfrm>
          <a:prstGeom prst="ellipse">
            <a:avLst/>
          </a:prstGeom>
          <a:solidFill>
            <a:schemeClr val="accent2">
              <a:lumMod val="40000"/>
              <a:lumOff val="60000"/>
            </a:schemeClr>
          </a:solidFill>
          <a:ln w="28575"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 name="Straight Connector 9"/>
          <p:cNvCxnSpPr>
            <a:stCxn id="6" idx="4"/>
          </p:cNvCxnSpPr>
          <p:nvPr/>
        </p:nvCxnSpPr>
        <p:spPr>
          <a:xfrm>
            <a:off x="2094230" y="3449320"/>
            <a:ext cx="635" cy="685165"/>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1748155" y="3666490"/>
            <a:ext cx="331470" cy="28702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2079625" y="3666490"/>
            <a:ext cx="377825" cy="2565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1762760" y="4089400"/>
            <a:ext cx="332105" cy="31686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2079625" y="4119880"/>
            <a:ext cx="301625" cy="286385"/>
          </a:xfrm>
          <a:prstGeom prst="line">
            <a:avLst/>
          </a:prstGeom>
        </p:spPr>
        <p:style>
          <a:lnRef idx="3">
            <a:schemeClr val="dk1"/>
          </a:lnRef>
          <a:fillRef idx="0">
            <a:schemeClr val="dk1"/>
          </a:fillRef>
          <a:effectRef idx="2">
            <a:schemeClr val="dk1"/>
          </a:effectRef>
          <a:fontRef idx="minor">
            <a:schemeClr val="tx1"/>
          </a:fontRef>
        </p:style>
      </p:cxnSp>
      <p:sp>
        <p:nvSpPr>
          <p:cNvPr id="16" name="Flowchart: Terminator 15"/>
          <p:cNvSpPr/>
          <p:nvPr/>
        </p:nvSpPr>
        <p:spPr>
          <a:xfrm>
            <a:off x="4615180" y="2590800"/>
            <a:ext cx="1366520" cy="49784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Terminator 16"/>
          <p:cNvSpPr/>
          <p:nvPr/>
        </p:nvSpPr>
        <p:spPr>
          <a:xfrm>
            <a:off x="4538345" y="3742055"/>
            <a:ext cx="1520825" cy="48323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Terminator 17"/>
          <p:cNvSpPr/>
          <p:nvPr/>
        </p:nvSpPr>
        <p:spPr>
          <a:xfrm>
            <a:off x="4736465" y="4768215"/>
            <a:ext cx="1095375" cy="45275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Terminator 18"/>
          <p:cNvSpPr/>
          <p:nvPr/>
        </p:nvSpPr>
        <p:spPr>
          <a:xfrm>
            <a:off x="4751705" y="5703570"/>
            <a:ext cx="1093470" cy="58864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713470" y="3213735"/>
            <a:ext cx="507365" cy="49720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8967470" y="3666490"/>
            <a:ext cx="23495" cy="90551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537575" y="3734435"/>
            <a:ext cx="422910" cy="30226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960485" y="3696970"/>
            <a:ext cx="422275" cy="36195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568055" y="4505325"/>
            <a:ext cx="392430" cy="25654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67470" y="4490720"/>
            <a:ext cx="437515" cy="27114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6"/>
            <a:endCxn id="16" idx="1"/>
          </p:cNvCxnSpPr>
          <p:nvPr/>
        </p:nvCxnSpPr>
        <p:spPr>
          <a:xfrm flipV="1">
            <a:off x="2347595" y="2839720"/>
            <a:ext cx="2267585" cy="37084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6"/>
            <a:endCxn id="15" idx="1"/>
          </p:cNvCxnSpPr>
          <p:nvPr/>
        </p:nvCxnSpPr>
        <p:spPr>
          <a:xfrm flipV="1">
            <a:off x="2347595" y="1810068"/>
            <a:ext cx="2311400" cy="140049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2"/>
            <a:endCxn id="18" idx="3"/>
          </p:cNvCxnSpPr>
          <p:nvPr/>
        </p:nvCxnSpPr>
        <p:spPr>
          <a:xfrm flipH="1">
            <a:off x="5831840" y="3462655"/>
            <a:ext cx="2881630" cy="153225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2"/>
          </p:cNvCxnSpPr>
          <p:nvPr/>
        </p:nvCxnSpPr>
        <p:spPr>
          <a:xfrm flipH="1">
            <a:off x="5845176" y="3462338"/>
            <a:ext cx="2868294" cy="2535554"/>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Flowchart: Terminator 14"/>
          <p:cNvSpPr/>
          <p:nvPr/>
        </p:nvSpPr>
        <p:spPr>
          <a:xfrm>
            <a:off x="4658995" y="1578610"/>
            <a:ext cx="1186180" cy="462915"/>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uFillTx/>
            </a:endParaRPr>
          </a:p>
        </p:txBody>
      </p:sp>
      <p:sp>
        <p:nvSpPr>
          <p:cNvPr id="32" name="Text Box 31"/>
          <p:cNvSpPr txBox="1"/>
          <p:nvPr/>
        </p:nvSpPr>
        <p:spPr>
          <a:xfrm>
            <a:off x="4796155" y="1652270"/>
            <a:ext cx="898525" cy="337185"/>
          </a:xfrm>
          <a:prstGeom prst="rect">
            <a:avLst/>
          </a:prstGeom>
          <a:noFill/>
        </p:spPr>
        <p:txBody>
          <a:bodyPr wrap="square" rtlCol="0">
            <a:spAutoFit/>
          </a:bodyPr>
          <a:lstStyle/>
          <a:p>
            <a:pPr algn="ctr"/>
            <a:r>
              <a:rPr lang="en-IN" altLang="en-US" sz="1600" b="1" dirty="0">
                <a:latin typeface="Times New Roman" panose="02020603050405020304" pitchFamily="18" charset="0"/>
                <a:cs typeface="Times New Roman" panose="02020603050405020304" pitchFamily="18" charset="0"/>
              </a:rPr>
              <a:t>LOGIN</a:t>
            </a:r>
          </a:p>
        </p:txBody>
      </p:sp>
      <p:sp>
        <p:nvSpPr>
          <p:cNvPr id="34" name="Text Box 33"/>
          <p:cNvSpPr txBox="1"/>
          <p:nvPr/>
        </p:nvSpPr>
        <p:spPr>
          <a:xfrm>
            <a:off x="4615180" y="2548255"/>
            <a:ext cx="1350010" cy="583565"/>
          </a:xfrm>
          <a:prstGeom prst="rect">
            <a:avLst/>
          </a:prstGeom>
          <a:noFill/>
        </p:spPr>
        <p:txBody>
          <a:bodyPr wrap="square" rtlCol="0">
            <a:spAutoFit/>
          </a:bodyPr>
          <a:lstStyle/>
          <a:p>
            <a:pPr algn="ctr"/>
            <a:r>
              <a:rPr lang="en-IN" altLang="en-US" sz="1600" b="1" dirty="0">
                <a:latin typeface="Times New Roman" panose="02020603050405020304" pitchFamily="18" charset="0"/>
                <a:cs typeface="Times New Roman" panose="02020603050405020304" pitchFamily="18" charset="0"/>
              </a:rPr>
              <a:t>Recognize </a:t>
            </a:r>
          </a:p>
          <a:p>
            <a:pPr algn="ctr"/>
            <a:r>
              <a:rPr lang="en-IN" altLang="en-US" sz="1600" b="1" dirty="0">
                <a:latin typeface="Times New Roman" panose="02020603050405020304" pitchFamily="18" charset="0"/>
                <a:cs typeface="Times New Roman" panose="02020603050405020304" pitchFamily="18" charset="0"/>
              </a:rPr>
              <a:t>User Voice</a:t>
            </a:r>
          </a:p>
        </p:txBody>
      </p:sp>
      <p:cxnSp>
        <p:nvCxnSpPr>
          <p:cNvPr id="35" name="Straight Arrow Connector 34"/>
          <p:cNvCxnSpPr>
            <a:stCxn id="15" idx="2"/>
          </p:cNvCxnSpPr>
          <p:nvPr/>
        </p:nvCxnSpPr>
        <p:spPr>
          <a:xfrm>
            <a:off x="5252085" y="2041525"/>
            <a:ext cx="10160" cy="559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2"/>
          </p:cNvCxnSpPr>
          <p:nvPr/>
        </p:nvCxnSpPr>
        <p:spPr>
          <a:xfrm flipH="1">
            <a:off x="5278755" y="3131820"/>
            <a:ext cx="11430" cy="610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7" idx="2"/>
          </p:cNvCxnSpPr>
          <p:nvPr/>
        </p:nvCxnSpPr>
        <p:spPr>
          <a:xfrm>
            <a:off x="5299075" y="4225290"/>
            <a:ext cx="9525" cy="588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2"/>
          </p:cNvCxnSpPr>
          <p:nvPr/>
        </p:nvCxnSpPr>
        <p:spPr>
          <a:xfrm>
            <a:off x="5284470" y="5220970"/>
            <a:ext cx="9525"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4751705" y="3710940"/>
            <a:ext cx="1307465" cy="583565"/>
          </a:xfrm>
          <a:prstGeom prst="rect">
            <a:avLst/>
          </a:prstGeom>
          <a:noFill/>
        </p:spPr>
        <p:txBody>
          <a:bodyPr wrap="square" rtlCol="0">
            <a:spAutoFit/>
          </a:bodyPr>
          <a:lstStyle/>
          <a:p>
            <a:r>
              <a:rPr lang="en-IN" altLang="en-US" sz="1600" b="1" dirty="0">
                <a:latin typeface="Times New Roman" panose="02020603050405020304" pitchFamily="18" charset="0"/>
                <a:cs typeface="Times New Roman" panose="02020603050405020304" pitchFamily="18" charset="0"/>
              </a:rPr>
              <a:t>Transfer via Bluetooth</a:t>
            </a:r>
          </a:p>
        </p:txBody>
      </p:sp>
      <p:sp>
        <p:nvSpPr>
          <p:cNvPr id="42" name="Text Box 41"/>
          <p:cNvSpPr txBox="1"/>
          <p:nvPr/>
        </p:nvSpPr>
        <p:spPr>
          <a:xfrm>
            <a:off x="4787264" y="4740275"/>
            <a:ext cx="1003935" cy="521970"/>
          </a:xfrm>
          <a:prstGeom prst="rect">
            <a:avLst/>
          </a:prstGeom>
          <a:noFill/>
        </p:spPr>
        <p:txBody>
          <a:bodyPr wrap="square" rtlCol="0">
            <a:spAutoFit/>
          </a:bodyPr>
          <a:lstStyle/>
          <a:p>
            <a:pPr algn="ctr"/>
            <a:r>
              <a:rPr lang="en-IN" altLang="en-US" sz="1400" b="1" dirty="0">
                <a:latin typeface="Times New Roman" panose="02020603050405020304" pitchFamily="18" charset="0"/>
                <a:cs typeface="Times New Roman" panose="02020603050405020304" pitchFamily="18" charset="0"/>
              </a:rPr>
              <a:t>Bluetooth Module</a:t>
            </a:r>
          </a:p>
        </p:txBody>
      </p:sp>
      <p:sp>
        <p:nvSpPr>
          <p:cNvPr id="43" name="Text Box 42"/>
          <p:cNvSpPr txBox="1"/>
          <p:nvPr/>
        </p:nvSpPr>
        <p:spPr>
          <a:xfrm>
            <a:off x="4602797" y="5697326"/>
            <a:ext cx="1411605" cy="583565"/>
          </a:xfrm>
          <a:prstGeom prst="rect">
            <a:avLst/>
          </a:prstGeom>
          <a:noFill/>
        </p:spPr>
        <p:txBody>
          <a:bodyPr wrap="square" rtlCol="0">
            <a:spAutoFit/>
          </a:bodyPr>
          <a:lstStyle/>
          <a:p>
            <a:pPr algn="ctr"/>
            <a:r>
              <a:rPr lang="en-IN" altLang="en-US" sz="1600" b="1" dirty="0">
                <a:latin typeface="Times New Roman" panose="02020603050405020304" pitchFamily="18" charset="0"/>
                <a:cs typeface="Times New Roman" panose="02020603050405020304" pitchFamily="18" charset="0"/>
              </a:rPr>
              <a:t>Writes prescription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940" y="624205"/>
            <a:ext cx="9952355" cy="1280795"/>
          </a:xfrm>
        </p:spPr>
        <p:txBody>
          <a:bodyPr/>
          <a:lstStyle/>
          <a:p>
            <a:r>
              <a:rPr lang="en-IN" altLang="en-US" sz="4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PROCESS FLOW DIAGRAM</a:t>
            </a:r>
          </a:p>
        </p:txBody>
      </p:sp>
      <p:sp>
        <p:nvSpPr>
          <p:cNvPr id="4" name="Content Placeholder 3"/>
          <p:cNvSpPr>
            <a:spLocks noGrp="1"/>
          </p:cNvSpPr>
          <p:nvPr>
            <p:ph sz="half" idx="2"/>
          </p:nvPr>
        </p:nvSpPr>
        <p:spPr/>
        <p:txBody>
          <a:bodyPr/>
          <a:lstStyle/>
          <a:p>
            <a:endParaRPr lang="en-US"/>
          </a:p>
        </p:txBody>
      </p:sp>
      <p:pic>
        <p:nvPicPr>
          <p:cNvPr id="27" name="Picture 27"/>
          <p:cNvPicPr>
            <a:picLocks noGrp="1" noChangeAspect="1" noChangeArrowheads="1"/>
          </p:cNvPicPr>
          <p:nvPr>
            <p:ph sz="half" idx="1"/>
          </p:nvPr>
        </p:nvPicPr>
        <p:blipFill>
          <a:blip r:embed="rId2">
            <a:grayscl/>
            <a:extLst>
              <a:ext uri="{28A0092B-C50C-407E-A947-70E740481C1C}">
                <a14:useLocalDpi xmlns:a14="http://schemas.microsoft.com/office/drawing/2010/main" val="0"/>
              </a:ext>
            </a:extLst>
          </a:blip>
          <a:srcRect/>
          <a:stretch>
            <a:fillRect/>
          </a:stretch>
        </p:blipFill>
        <p:spPr>
          <a:xfrm>
            <a:off x="2000885" y="1662430"/>
            <a:ext cx="8673465" cy="4689475"/>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100</TotalTime>
  <Words>1464</Words>
  <Application>Microsoft Office PowerPoint</Application>
  <PresentationFormat>Widescreen</PresentationFormat>
  <Paragraphs>151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vt:lpstr>
      <vt:lpstr>Century Gothic</vt:lpstr>
      <vt:lpstr>Times New Roman</vt:lpstr>
      <vt:lpstr>Wingdings</vt:lpstr>
      <vt:lpstr>Wingdings 3</vt:lpstr>
      <vt:lpstr>Wisp</vt:lpstr>
      <vt:lpstr>MEDICAL PRESCRIPTION   WRITING ROBOT </vt:lpstr>
      <vt:lpstr>ABSTRACT</vt:lpstr>
      <vt:lpstr>LITERATURE SURVEY</vt:lpstr>
      <vt:lpstr>PowerPoint Presentation</vt:lpstr>
      <vt:lpstr>                                       TECHNOLOGY STACK         HARDWARE REQUIREMENTS          SOFTWARE REQUIREMENTS</vt:lpstr>
      <vt:lpstr>SYSTEM ARCHITECTURE</vt:lpstr>
      <vt:lpstr>                    SYSTEM DESIGN</vt:lpstr>
      <vt:lpstr>        USECASE DIAGRAM</vt:lpstr>
      <vt:lpstr>        PROCESS FLOW DIAGRAM</vt:lpstr>
      <vt:lpstr>       MODULES DESCRIPTION  </vt:lpstr>
      <vt:lpstr>PowerPoint Presentation</vt:lpstr>
      <vt:lpstr>PowerPoint Presentation</vt:lpstr>
      <vt:lpstr>PowerPoint Presentation</vt:lpstr>
      <vt:lpstr>PowerPoint Presentation</vt:lpstr>
      <vt:lpstr>    SCREENSHOTS OF WORKDONE</vt:lpstr>
      <vt:lpstr>       CONTROL SWITCHES</vt:lpstr>
      <vt:lpstr> PRESCRIPTION WRITING</vt:lpstr>
      <vt:lpstr>PowerPoint Presentation</vt:lpstr>
      <vt:lpstr>ADVANTAGES </vt:lpstr>
      <vt:lpstr>                       FUTURE SCOPE</vt:lpstr>
      <vt:lpstr>                       CONCLUSION</vt:lpstr>
      <vt:lpstr>PUBLICATIONS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Prescription Writing Robot</dc:title>
  <dc:creator>Subitha Varshini V</dc:creator>
  <cp:lastModifiedBy>Subitha Varshini V</cp:lastModifiedBy>
  <cp:revision>90</cp:revision>
  <dcterms:created xsi:type="dcterms:W3CDTF">2021-01-07T18:49:00Z</dcterms:created>
  <dcterms:modified xsi:type="dcterms:W3CDTF">2021-06-11T12:26:36Z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